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411" r:id="rId53"/>
    <p:sldId id="412" r:id="rId54"/>
    <p:sldId id="413" r:id="rId55"/>
    <p:sldId id="414" r:id="rId56"/>
    <p:sldId id="415" r:id="rId57"/>
    <p:sldId id="396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397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398" r:id="rId7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411"/>
            <p14:sldId id="412"/>
            <p14:sldId id="413"/>
            <p14:sldId id="414"/>
            <p14:sldId id="415"/>
            <p14:sldId id="396"/>
            <p14:sldId id="416"/>
            <p14:sldId id="417"/>
            <p14:sldId id="418"/>
            <p14:sldId id="419"/>
            <p14:sldId id="420"/>
            <p14:sldId id="421"/>
            <p14:sldId id="422"/>
            <p14:sldId id="397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821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cpp-program-to-get-the-list-of-files-in-a-directory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uk-UA" b="1" dirty="0"/>
              <a:t>Робота з файлами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C-style </a:t>
            </a:r>
            <a:r>
              <a:rPr lang="ru-RU" dirty="0"/>
              <a:t>та </a:t>
            </a:r>
            <a:r>
              <a:rPr lang="uk-UA" dirty="0"/>
              <a:t>С++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Обробка файлу проводиться тільки після його відкриття, після чого описаний у програмі покажчик файлу зв'язується з конкретним файлом</a:t>
            </a:r>
            <a:r>
              <a:rPr lang="uk-UA" sz="1800" dirty="0"/>
              <a:t>. Процедура відкриття файлу реалізується за допомогою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ім’я_покажчика_файлу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 =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(&lt;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 файлу&gt;,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режим_відкриття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&gt;);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ім'я_покажчика_файлу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- </a:t>
            </a:r>
            <a:r>
              <a:rPr lang="ru-RU" sz="1800" dirty="0" err="1"/>
              <a:t>покажчик</a:t>
            </a:r>
            <a:r>
              <a:rPr lang="ru-RU" sz="1800" dirty="0"/>
              <a:t> на структуру типу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</a:t>
            </a:r>
            <a:r>
              <a:rPr lang="ru-RU" sz="1800" dirty="0"/>
              <a:t> (</a:t>
            </a:r>
            <a:r>
              <a:rPr lang="ru-RU" sz="1800" dirty="0" err="1"/>
              <a:t>оголошений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 в </a:t>
            </a:r>
            <a:r>
              <a:rPr lang="ru-RU" sz="1800" dirty="0" err="1"/>
              <a:t>програмі</a:t>
            </a:r>
            <a:r>
              <a:rPr lang="ru-RU" sz="1800" dirty="0"/>
              <a:t>); 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&lt;ім’я файлу&gt;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- </a:t>
            </a:r>
            <a:r>
              <a:rPr lang="ru-RU" sz="1800" dirty="0" err="1"/>
              <a:t>ім'я</a:t>
            </a:r>
            <a:r>
              <a:rPr lang="ru-RU" sz="1800" dirty="0"/>
              <a:t> файлу (рядок </a:t>
            </a:r>
            <a:r>
              <a:rPr lang="ru-RU" sz="1800" dirty="0" err="1"/>
              <a:t>символів</a:t>
            </a:r>
            <a:r>
              <a:rPr lang="ru-RU" sz="1800" dirty="0"/>
              <a:t> у лапках), у яке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входити</a:t>
            </a:r>
            <a:r>
              <a:rPr lang="ru-RU" sz="1800" dirty="0"/>
              <a:t> й </a:t>
            </a:r>
            <a:r>
              <a:rPr lang="ru-RU" sz="1800" dirty="0" err="1"/>
              <a:t>повний</a:t>
            </a:r>
            <a:r>
              <a:rPr lang="ru-RU" sz="1800" dirty="0"/>
              <a:t> шлях до файлу; 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режим_відкриття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-  </a:t>
            </a:r>
            <a:r>
              <a:rPr lang="ru-RU" sz="1800" dirty="0"/>
              <a:t>рядок </a:t>
            </a:r>
            <a:r>
              <a:rPr lang="ru-RU" sz="1800" dirty="0" err="1"/>
              <a:t>символів</a:t>
            </a:r>
            <a:r>
              <a:rPr lang="ru-RU" sz="1800" dirty="0"/>
              <a:t> (у лапках),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визначає</a:t>
            </a:r>
            <a:r>
              <a:rPr lang="ru-RU" sz="1800" dirty="0"/>
              <a:t>, як </a:t>
            </a:r>
            <a:r>
              <a:rPr lang="ru-RU" sz="1800" dirty="0" err="1"/>
              <a:t>можна</a:t>
            </a:r>
            <a:r>
              <a:rPr lang="ru-RU" sz="1800" dirty="0"/>
              <a:t> буде </a:t>
            </a:r>
            <a:r>
              <a:rPr lang="ru-RU" sz="1800" dirty="0" err="1"/>
              <a:t>далі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файл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.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приймати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, </a:t>
            </a:r>
            <a:r>
              <a:rPr lang="ru-RU" sz="1800" dirty="0" err="1"/>
              <a:t>представлені</a:t>
            </a:r>
            <a:r>
              <a:rPr lang="ru-RU" sz="1800" dirty="0"/>
              <a:t> в </a:t>
            </a:r>
            <a:r>
              <a:rPr lang="ru-RU" sz="1800" dirty="0" err="1"/>
              <a:t>таблиці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93348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У будь-</a:t>
            </a:r>
            <a:r>
              <a:rPr lang="ru-RU" sz="1800" b="1" dirty="0" err="1">
                <a:highlight>
                  <a:srgbClr val="00FF00"/>
                </a:highlight>
              </a:rPr>
              <a:t>якій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операційній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системі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завжди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присутні</a:t>
            </a:r>
            <a:r>
              <a:rPr lang="ru-RU" sz="1800" b="1" dirty="0">
                <a:highlight>
                  <a:srgbClr val="00FF00"/>
                </a:highlight>
              </a:rPr>
              <a:t> й не </a:t>
            </a:r>
            <a:r>
              <a:rPr lang="ru-RU" sz="1800" b="1" dirty="0" err="1">
                <a:highlight>
                  <a:srgbClr val="00FF00"/>
                </a:highlight>
              </a:rPr>
              <a:t>видаляються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оперативної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пам'яті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такі</a:t>
            </a:r>
            <a:r>
              <a:rPr lang="ru-RU" sz="1800" b="1" dirty="0">
                <a:highlight>
                  <a:srgbClr val="00FF00"/>
                </a:highlight>
              </a:rPr>
              <a:t> потоки</a:t>
            </a:r>
            <a:r>
              <a:rPr lang="ru-RU" sz="1800" dirty="0"/>
              <a:t>: </a:t>
            </a:r>
            <a:r>
              <a:rPr lang="ru-RU" sz="1800" b="1" dirty="0" err="1">
                <a:highlight>
                  <a:srgbClr val="00FFFF"/>
                </a:highlight>
              </a:rPr>
              <a:t>стандартний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ввід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стандартний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вивід</a:t>
            </a:r>
            <a:r>
              <a:rPr lang="ru-RU" sz="1800" dirty="0"/>
              <a:t> і </a:t>
            </a:r>
            <a:r>
              <a:rPr lang="ru-RU" sz="1800" b="1" dirty="0">
                <a:highlight>
                  <a:srgbClr val="00FFFF"/>
                </a:highlight>
              </a:rPr>
              <a:t>стандартна </a:t>
            </a:r>
            <a:r>
              <a:rPr lang="ru-RU" sz="1800" b="1" dirty="0" err="1">
                <a:highlight>
                  <a:srgbClr val="00FFFF"/>
                </a:highlight>
              </a:rPr>
              <a:t>помилка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Потік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створює</a:t>
            </a:r>
            <a:r>
              <a:rPr lang="ru-RU" sz="1800" b="1" dirty="0">
                <a:highlight>
                  <a:srgbClr val="FFFF00"/>
                </a:highlight>
              </a:rPr>
              <a:t> канали для </a:t>
            </a:r>
            <a:r>
              <a:rPr lang="ru-RU" sz="1800" b="1" dirty="0" err="1">
                <a:highlight>
                  <a:srgbClr val="FFFF00"/>
                </a:highlight>
              </a:rPr>
              <a:t>передачі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даних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між</a:t>
            </a:r>
            <a:r>
              <a:rPr lang="ru-RU" sz="1800" b="1" dirty="0">
                <a:highlight>
                  <a:srgbClr val="FFFF00"/>
                </a:highlight>
              </a:rPr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наприклад</a:t>
            </a:r>
            <a:r>
              <a:rPr lang="ru-RU" sz="1800" b="1" dirty="0">
                <a:highlight>
                  <a:srgbClr val="FFFF00"/>
                </a:highlight>
              </a:rPr>
              <a:t>, файлами (</a:t>
            </a:r>
            <a:r>
              <a:rPr lang="ru-RU" sz="1800" b="1" dirty="0" err="1">
                <a:highlight>
                  <a:srgbClr val="FFFF00"/>
                </a:highlight>
              </a:rPr>
              <a:t>або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консоллю</a:t>
            </a:r>
            <a:r>
              <a:rPr lang="ru-RU" sz="1800" b="1" dirty="0">
                <a:highlight>
                  <a:srgbClr val="FFFF00"/>
                </a:highlight>
              </a:rPr>
              <a:t>) і </a:t>
            </a:r>
            <a:r>
              <a:rPr lang="ru-RU" sz="1800" b="1" dirty="0" err="1">
                <a:highlight>
                  <a:srgbClr val="FFFF00"/>
                </a:highlight>
              </a:rPr>
              <a:t>програмами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Наприклад</a:t>
            </a:r>
            <a:r>
              <a:rPr lang="ru-RU" sz="1800" dirty="0"/>
              <a:t>, за </a:t>
            </a:r>
            <a:r>
              <a:rPr lang="ru-RU" sz="1800" dirty="0" err="1"/>
              <a:t>допомогою</a:t>
            </a:r>
            <a:r>
              <a:rPr lang="ru-RU" sz="1800" dirty="0"/>
              <a:t> стандартного потоку вводу ми </a:t>
            </a:r>
            <a:r>
              <a:rPr lang="ru-RU" sz="1800" dirty="0" err="1"/>
              <a:t>раніше</a:t>
            </a:r>
            <a:r>
              <a:rPr lang="ru-RU" sz="1800" dirty="0"/>
              <a:t> вводили в </a:t>
            </a:r>
            <a:r>
              <a:rPr lang="ru-RU" sz="1800" dirty="0" err="1"/>
              <a:t>програму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з </a:t>
            </a:r>
            <a:r>
              <a:rPr lang="ru-RU" sz="1800" dirty="0" err="1"/>
              <a:t>клавіатури</a:t>
            </a:r>
            <a:r>
              <a:rPr lang="ru-RU" sz="1800" dirty="0"/>
              <a:t>, а </a:t>
            </a:r>
            <a:r>
              <a:rPr lang="ru-RU" sz="1800" dirty="0" err="1"/>
              <a:t>стандартний</a:t>
            </a:r>
            <a:r>
              <a:rPr lang="ru-RU" sz="1800" dirty="0"/>
              <a:t> </a:t>
            </a:r>
            <a:r>
              <a:rPr lang="ru-RU" sz="1800" dirty="0" err="1"/>
              <a:t>потік</a:t>
            </a:r>
            <a:r>
              <a:rPr lang="ru-RU" sz="1800" dirty="0"/>
              <a:t> </a:t>
            </a:r>
            <a:r>
              <a:rPr lang="ru-RU" sz="1800" dirty="0" err="1"/>
              <a:t>виводу</a:t>
            </a:r>
            <a:r>
              <a:rPr lang="ru-RU" sz="1800" dirty="0"/>
              <a:t> </a:t>
            </a:r>
            <a:r>
              <a:rPr lang="ru-RU" sz="1800" dirty="0" err="1"/>
              <a:t>використовували</a:t>
            </a:r>
            <a:r>
              <a:rPr lang="ru-RU" sz="1800" dirty="0"/>
              <a:t> для </a:t>
            </a:r>
            <a:r>
              <a:rPr lang="ru-RU" sz="1800" dirty="0" err="1"/>
              <a:t>виведення</a:t>
            </a:r>
            <a:r>
              <a:rPr lang="ru-RU" sz="1800" dirty="0"/>
              <a:t> </a:t>
            </a:r>
            <a:r>
              <a:rPr lang="ru-RU" sz="1800" dirty="0" err="1"/>
              <a:t>інформації</a:t>
            </a:r>
            <a:r>
              <a:rPr lang="ru-RU" sz="1800" dirty="0"/>
              <a:t> на </a:t>
            </a:r>
            <a:r>
              <a:rPr lang="ru-RU" sz="1800" dirty="0" err="1"/>
              <a:t>екран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7727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6A2E53-E883-46B4-913D-38FFBB23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" y="0"/>
            <a:ext cx="6058164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B9B623-22C1-445C-B464-832A7613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34" y="1760573"/>
            <a:ext cx="6178010" cy="4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таблиці представлені можливі режими відкриття потоку в текстовому або бінарному режимі (</a:t>
            </a:r>
            <a:r>
              <a:rPr lang="en-US" sz="1800" dirty="0"/>
              <a:t>b). </a:t>
            </a:r>
            <a:r>
              <a:rPr lang="uk-UA" sz="1800" dirty="0"/>
              <a:t>Якщо символ «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» </a:t>
            </a:r>
            <a:r>
              <a:rPr lang="uk-UA" sz="1800" dirty="0"/>
              <a:t>не вказаний у рядку, що задає режим, то потік буде відкритий у </a:t>
            </a:r>
            <a:r>
              <a:rPr lang="uk-UA" sz="1800" b="1" dirty="0">
                <a:highlight>
                  <a:srgbClr val="FFFF00"/>
                </a:highlight>
              </a:rPr>
              <a:t>текстовому режимі (за замовчуванням)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вихідні дані для програми розташовані у файлі з ім'ям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mydata.txt</a:t>
            </a:r>
            <a:r>
              <a:rPr lang="en-US" sz="1800" dirty="0"/>
              <a:t>. </a:t>
            </a:r>
            <a:r>
              <a:rPr lang="uk-UA" sz="1800" dirty="0"/>
              <a:t>Відкрити цей файл для читання можна в такий спосіб: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результаті виконання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змінна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myFile</a:t>
            </a:r>
            <a:r>
              <a:rPr lang="en-US" sz="1800" dirty="0"/>
              <a:t> </a:t>
            </a:r>
            <a:r>
              <a:rPr lang="uk-UA" sz="1800" dirty="0"/>
              <a:t>міститиме покажчик на структуру, яка відображатиме інформацію про файл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mydata.txt</a:t>
            </a:r>
            <a:r>
              <a:rPr lang="en-US" sz="1800" dirty="0"/>
              <a:t>. </a:t>
            </a:r>
            <a:r>
              <a:rPr lang="uk-UA" sz="1800" dirty="0"/>
              <a:t>Далі всі необхідні дії для роботи з цим файлом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mydata.txt</a:t>
            </a:r>
            <a:r>
              <a:rPr lang="en-US" sz="1800" dirty="0"/>
              <a:t>) </a:t>
            </a:r>
            <a:r>
              <a:rPr lang="uk-UA" sz="1800" dirty="0"/>
              <a:t>будуть проводитися тільки за допомогою цього покажчика (змінної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myFile</a:t>
            </a:r>
            <a:r>
              <a:rPr lang="en-US" sz="1800" dirty="0"/>
              <a:t>).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42F473-B898-4E6F-A5DE-FF856395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35" y="2940834"/>
            <a:ext cx="5428527" cy="13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в </a:t>
            </a:r>
            <a:r>
              <a:rPr lang="ru-RU" sz="1800" dirty="0" err="1"/>
              <a:t>результаті</a:t>
            </a:r>
            <a:r>
              <a:rPr lang="ru-RU" sz="1800" dirty="0"/>
              <a:t> </a:t>
            </a:r>
            <a:r>
              <a:rPr lang="ru-RU" sz="1800" dirty="0" err="1"/>
              <a:t>виклику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файл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dirty="0" err="1"/>
              <a:t>якихось</a:t>
            </a:r>
            <a:r>
              <a:rPr lang="ru-RU" sz="1800" dirty="0"/>
              <a:t> причин не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відкритий</a:t>
            </a:r>
            <a:r>
              <a:rPr lang="ru-RU" sz="1800" dirty="0"/>
              <a:t>, то в </a:t>
            </a:r>
            <a:r>
              <a:rPr lang="ru-RU" sz="1800" dirty="0" err="1"/>
              <a:t>програму</a:t>
            </a:r>
            <a:r>
              <a:rPr lang="ru-RU" sz="1800" dirty="0"/>
              <a:t> </a:t>
            </a:r>
            <a:r>
              <a:rPr lang="ru-RU" sz="1800" dirty="0" err="1"/>
              <a:t>повернеться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Причини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такі</a:t>
            </a:r>
            <a:r>
              <a:rPr lang="ru-RU" sz="1800" dirty="0"/>
              <a:t>: файл, </a:t>
            </a:r>
            <a:r>
              <a:rPr lang="ru-RU" sz="1800" dirty="0" err="1"/>
              <a:t>пов'язаний</a:t>
            </a:r>
            <a:r>
              <a:rPr lang="ru-RU" sz="1800" dirty="0"/>
              <a:t> </a:t>
            </a:r>
            <a:r>
              <a:rPr lang="ru-RU" sz="1800" dirty="0" err="1"/>
              <a:t>із</a:t>
            </a:r>
            <a:r>
              <a:rPr lang="ru-RU" sz="1800" dirty="0"/>
              <a:t> потоком, не </a:t>
            </a:r>
            <a:r>
              <a:rPr lang="ru-RU" sz="1800" dirty="0" err="1"/>
              <a:t>знайдено</a:t>
            </a:r>
            <a:r>
              <a:rPr lang="ru-RU" sz="1800" dirty="0"/>
              <a:t> (за </a:t>
            </a:r>
            <a:r>
              <a:rPr lang="ru-RU" sz="1800" dirty="0" err="1"/>
              <a:t>читання</a:t>
            </a:r>
            <a:r>
              <a:rPr lang="ru-RU" sz="1800" dirty="0"/>
              <a:t> </a:t>
            </a:r>
            <a:r>
              <a:rPr lang="ru-RU" sz="1800" dirty="0" err="1"/>
              <a:t>із</a:t>
            </a:r>
            <a:r>
              <a:rPr lang="ru-RU" sz="1800" dirty="0"/>
              <a:t> файлу); диск </a:t>
            </a:r>
            <a:r>
              <a:rPr lang="ru-RU" sz="1800" dirty="0" err="1"/>
              <a:t>заповнений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захищений</a:t>
            </a:r>
            <a:r>
              <a:rPr lang="ru-RU" sz="1800" dirty="0"/>
              <a:t> (за </a:t>
            </a:r>
            <a:r>
              <a:rPr lang="ru-RU" sz="1800" dirty="0" err="1"/>
              <a:t>запису</a:t>
            </a:r>
            <a:r>
              <a:rPr lang="ru-RU" sz="1800" dirty="0"/>
              <a:t>) </a:t>
            </a:r>
            <a:r>
              <a:rPr lang="ru-RU" sz="1800" dirty="0" err="1"/>
              <a:t>тощо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 </a:t>
            </a:r>
            <a:r>
              <a:rPr lang="ru-RU" sz="1800" dirty="0" err="1"/>
              <a:t>роботи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/>
              <a:t>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на структуру типу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</a:t>
            </a:r>
            <a:r>
              <a:rPr lang="ru-RU" sz="1800" dirty="0"/>
              <a:t>. </a:t>
            </a:r>
            <a:r>
              <a:rPr lang="ru-RU" sz="1800" dirty="0" err="1"/>
              <a:t>Ця</a:t>
            </a:r>
            <a:r>
              <a:rPr lang="ru-RU" sz="1800" dirty="0"/>
              <a:t> структура </a:t>
            </a:r>
            <a:r>
              <a:rPr lang="ru-RU" sz="1800" dirty="0" err="1"/>
              <a:t>містить</a:t>
            </a:r>
            <a:r>
              <a:rPr lang="ru-RU" sz="1800" dirty="0"/>
              <a:t> </a:t>
            </a:r>
            <a:r>
              <a:rPr lang="ru-RU" sz="1800" dirty="0" err="1"/>
              <a:t>такі</a:t>
            </a:r>
            <a:r>
              <a:rPr lang="ru-RU" sz="1800" dirty="0"/>
              <a:t> поля: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дескриптор файлу;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</a:t>
            </a:r>
            <a:r>
              <a:rPr lang="ru-RU" sz="1800" dirty="0" err="1"/>
              <a:t>покажчик</a:t>
            </a:r>
            <a:r>
              <a:rPr lang="ru-RU" sz="1800" dirty="0"/>
              <a:t> на буфер вводу-</a:t>
            </a:r>
            <a:r>
              <a:rPr lang="ru-RU" sz="1800" dirty="0" err="1"/>
              <a:t>виводу</a:t>
            </a:r>
            <a:r>
              <a:rPr lang="ru-RU" sz="1800" dirty="0"/>
              <a:t> і </a:t>
            </a:r>
            <a:r>
              <a:rPr lang="ru-RU" sz="1800" dirty="0" err="1"/>
              <a:t>поточне</a:t>
            </a:r>
            <a:r>
              <a:rPr lang="ru-RU" sz="1800" dirty="0"/>
              <a:t> </a:t>
            </a:r>
            <a:r>
              <a:rPr lang="ru-RU" sz="1800" dirty="0" err="1"/>
              <a:t>місце</a:t>
            </a:r>
            <a:r>
              <a:rPr lang="ru-RU" sz="1800" dirty="0"/>
              <a:t> в </a:t>
            </a:r>
            <a:r>
              <a:rPr lang="ru-RU" sz="1800" dirty="0" err="1"/>
              <a:t>ньому</a:t>
            </a:r>
            <a:r>
              <a:rPr lang="ru-RU" sz="1800" dirty="0"/>
              <a:t> (</a:t>
            </a:r>
            <a:r>
              <a:rPr lang="ru-RU" sz="1800" dirty="0" err="1"/>
              <a:t>звідки</a:t>
            </a:r>
            <a:r>
              <a:rPr lang="ru-RU" sz="1800" dirty="0"/>
              <a:t> треба </a:t>
            </a:r>
            <a:r>
              <a:rPr lang="ru-RU" sz="1800" dirty="0" err="1"/>
              <a:t>видати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куди</a:t>
            </a:r>
            <a:r>
              <a:rPr lang="ru-RU" sz="1800" dirty="0"/>
              <a:t> </a:t>
            </a:r>
            <a:r>
              <a:rPr lang="ru-RU" sz="1800" dirty="0" err="1"/>
              <a:t>записати</a:t>
            </a:r>
            <a:r>
              <a:rPr lang="ru-RU" sz="1800" dirty="0"/>
              <a:t> </a:t>
            </a:r>
            <a:r>
              <a:rPr lang="ru-RU" sz="1800" dirty="0" err="1"/>
              <a:t>черговий</a:t>
            </a:r>
            <a:r>
              <a:rPr lang="ru-RU" sz="1800" dirty="0"/>
              <a:t> символ);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</a:t>
            </a:r>
            <a:r>
              <a:rPr lang="ru-RU" sz="1800" dirty="0" err="1"/>
              <a:t>лічильник</a:t>
            </a:r>
            <a:r>
              <a:rPr lang="ru-RU" sz="1800" dirty="0"/>
              <a:t> </a:t>
            </a:r>
            <a:r>
              <a:rPr lang="ru-RU" sz="1800" dirty="0" err="1"/>
              <a:t>байтів</a:t>
            </a:r>
            <a:r>
              <a:rPr lang="ru-RU" sz="1800" dirty="0"/>
              <a:t> (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залишилися</a:t>
            </a:r>
            <a:r>
              <a:rPr lang="ru-RU" sz="1800" dirty="0"/>
              <a:t> в </a:t>
            </a:r>
            <a:r>
              <a:rPr lang="ru-RU" sz="1800" dirty="0" err="1"/>
              <a:t>буфері</a:t>
            </a:r>
            <a:r>
              <a:rPr lang="ru-RU" sz="1800" dirty="0"/>
              <a:t> (за </a:t>
            </a:r>
            <a:r>
              <a:rPr lang="ru-RU" sz="1800" dirty="0" err="1"/>
              <a:t>читання</a:t>
            </a:r>
            <a:r>
              <a:rPr lang="ru-RU" sz="1800" dirty="0"/>
              <a:t>)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вільних</a:t>
            </a:r>
            <a:r>
              <a:rPr lang="ru-RU" sz="1800" dirty="0"/>
              <a:t> (за </a:t>
            </a:r>
            <a:r>
              <a:rPr lang="ru-RU" sz="1800" dirty="0" err="1"/>
              <a:t>запису</a:t>
            </a:r>
            <a:r>
              <a:rPr lang="ru-RU" sz="1800" dirty="0"/>
              <a:t>));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</a:t>
            </a:r>
            <a:r>
              <a:rPr lang="ru-RU" sz="1800" dirty="0" err="1"/>
              <a:t>режими</a:t>
            </a:r>
            <a:r>
              <a:rPr lang="ru-RU" sz="1800" dirty="0"/>
              <a:t> </a:t>
            </a:r>
            <a:r>
              <a:rPr lang="ru-RU" sz="1800" dirty="0" err="1"/>
              <a:t>відкриття</a:t>
            </a:r>
            <a:r>
              <a:rPr lang="ru-RU" sz="1800" dirty="0"/>
              <a:t> файлу і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поточний</a:t>
            </a:r>
            <a:r>
              <a:rPr lang="ru-RU" sz="1800" dirty="0"/>
              <a:t> стан.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58840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Файловий дескриптор </a:t>
            </a:r>
            <a:r>
              <a:rPr lang="uk-UA" sz="1800" dirty="0"/>
              <a:t>— це абстрактний індикатор, який використовується в операційних системах для доступу до файлу або іншого ресурсу вводу-виводу, такого як каталог, </a:t>
            </a:r>
            <a:r>
              <a:rPr lang="uk-UA" sz="1800" dirty="0" err="1"/>
              <a:t>сокет</a:t>
            </a:r>
            <a:r>
              <a:rPr lang="uk-UA" sz="1800" dirty="0"/>
              <a:t> чи </a:t>
            </a:r>
            <a:r>
              <a:rPr lang="en-US" sz="1800" dirty="0"/>
              <a:t>FIFO. </a:t>
            </a:r>
            <a:r>
              <a:rPr lang="uk-UA" sz="1800" dirty="0"/>
              <a:t>Це </a:t>
            </a:r>
            <a:r>
              <a:rPr lang="uk-UA" sz="1800" b="1" dirty="0">
                <a:highlight>
                  <a:srgbClr val="00FFFF"/>
                </a:highlight>
              </a:rPr>
              <a:t>не від’ємне число</a:t>
            </a:r>
            <a:r>
              <a:rPr lang="uk-UA" sz="1800" dirty="0"/>
              <a:t>, яке </a:t>
            </a:r>
            <a:r>
              <a:rPr lang="uk-UA" sz="1800" b="1" dirty="0">
                <a:highlight>
                  <a:srgbClr val="00FFFF"/>
                </a:highlight>
              </a:rPr>
              <a:t>служить ідентифікатором потоку вводу-виводу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Коли ви відкриваєте файл, операційна система створює запис для представлення цього файлу і зберігає інформацію про нього, присвоюючи унікальний файловий дескриптор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</a:t>
            </a:r>
            <a:r>
              <a:rPr lang="en-US" sz="1800" dirty="0"/>
              <a:t>Unix-</a:t>
            </a:r>
            <a:r>
              <a:rPr lang="uk-UA" sz="1800" dirty="0"/>
              <a:t>подібних системах, таких як </a:t>
            </a:r>
            <a:r>
              <a:rPr lang="en-US" sz="1800" dirty="0"/>
              <a:t>Linux, </a:t>
            </a:r>
            <a:r>
              <a:rPr lang="uk-UA" sz="1800" dirty="0"/>
              <a:t>стандартні файлові дескриптори включають: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 для стандартного вводу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stdin</a:t>
            </a:r>
            <a:r>
              <a:rPr lang="en-US" sz="1800" dirty="0"/>
              <a:t>),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800" dirty="0"/>
              <a:t> </a:t>
            </a:r>
            <a:r>
              <a:rPr lang="uk-UA" sz="1800" dirty="0"/>
              <a:t>для стандартного виводу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stdout</a:t>
            </a:r>
            <a:r>
              <a:rPr lang="en-US" sz="1800" dirty="0"/>
              <a:t>),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1800" dirty="0"/>
              <a:t> </a:t>
            </a:r>
            <a:r>
              <a:rPr lang="uk-UA" sz="1800" dirty="0"/>
              <a:t>для стандартного потоку помилок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stderr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Ці дескриптори використовуються за замовчуванням для більшості операцій вводу-виводу в програмах</a:t>
            </a:r>
          </a:p>
        </p:txBody>
      </p:sp>
    </p:spTree>
    <p:extLst>
      <p:ext uri="{BB962C8B-B14F-4D97-AF65-F5344CB8AC3E}">
        <p14:creationId xmlns:p14="http://schemas.microsoft.com/office/powerpoint/2010/main" val="93136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Звертатися</a:t>
            </a:r>
            <a:r>
              <a:rPr lang="ru-RU" sz="1800" dirty="0"/>
              <a:t> з </a:t>
            </a:r>
            <a:r>
              <a:rPr lang="ru-RU" sz="1800" dirty="0" err="1"/>
              <a:t>нашої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до </a:t>
            </a:r>
            <a:r>
              <a:rPr lang="ru-RU" sz="1800" dirty="0" err="1"/>
              <a:t>окремих</a:t>
            </a:r>
            <a:r>
              <a:rPr lang="ru-RU" sz="1800" dirty="0"/>
              <a:t> </a:t>
            </a:r>
            <a:r>
              <a:rPr lang="ru-RU" sz="1800" dirty="0" err="1"/>
              <a:t>полів</a:t>
            </a:r>
            <a:r>
              <a:rPr lang="ru-RU" sz="1800" dirty="0"/>
              <a:t> </a:t>
            </a:r>
            <a:r>
              <a:rPr lang="ru-RU" sz="1800" dirty="0" err="1"/>
              <a:t>зазначеної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нам </a:t>
            </a: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необхідності</a:t>
            </a:r>
            <a:r>
              <a:rPr lang="ru-RU" sz="1800" dirty="0"/>
              <a:t>, ми просто </a:t>
            </a:r>
            <a:r>
              <a:rPr lang="ru-RU" sz="1800" dirty="0" err="1"/>
              <a:t>будемо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як параметр у </a:t>
            </a:r>
            <a:r>
              <a:rPr lang="ru-RU" sz="1800" dirty="0" err="1"/>
              <a:t>функціях</a:t>
            </a:r>
            <a:r>
              <a:rPr lang="ru-RU" sz="1800" dirty="0"/>
              <a:t> по </a:t>
            </a:r>
            <a:r>
              <a:rPr lang="ru-RU" sz="1800" dirty="0" err="1"/>
              <a:t>роботі</a:t>
            </a:r>
            <a:r>
              <a:rPr lang="ru-RU" sz="1800" dirty="0"/>
              <a:t> з </a:t>
            </a:r>
            <a:r>
              <a:rPr lang="ru-RU" sz="1800" dirty="0" err="1"/>
              <a:t>цим</a:t>
            </a:r>
            <a:r>
              <a:rPr lang="ru-RU" sz="1800" dirty="0"/>
              <a:t> файлом.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Перевірка</a:t>
            </a:r>
            <a:r>
              <a:rPr lang="ru-RU" sz="1800" dirty="0"/>
              <a:t> </a:t>
            </a:r>
            <a:r>
              <a:rPr lang="ru-RU" sz="1800" dirty="0" err="1"/>
              <a:t>ситуації</a:t>
            </a:r>
            <a:r>
              <a:rPr lang="ru-RU" sz="1800" dirty="0"/>
              <a:t>, а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успішно</a:t>
            </a:r>
            <a:r>
              <a:rPr lang="ru-RU" sz="1800" dirty="0"/>
              <a:t> </a:t>
            </a:r>
            <a:r>
              <a:rPr lang="ru-RU" sz="1800" dirty="0" err="1"/>
              <a:t>відкритий</a:t>
            </a:r>
            <a:r>
              <a:rPr lang="ru-RU" sz="1800" dirty="0"/>
              <a:t> файл, показана в </a:t>
            </a:r>
            <a:r>
              <a:rPr lang="ru-RU" sz="1800" dirty="0" err="1"/>
              <a:t>наступному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 (файл буде </a:t>
            </a:r>
            <a:r>
              <a:rPr lang="ru-RU" sz="1800" dirty="0" err="1"/>
              <a:t>відкритий</a:t>
            </a:r>
            <a:r>
              <a:rPr lang="ru-RU" sz="1800" dirty="0"/>
              <a:t> у </a:t>
            </a:r>
            <a:r>
              <a:rPr lang="ru-RU" sz="1800" dirty="0" err="1"/>
              <a:t>режимі</a:t>
            </a:r>
            <a:r>
              <a:rPr lang="ru-RU" sz="1800" dirty="0"/>
              <a:t> </a:t>
            </a:r>
            <a:r>
              <a:rPr lang="ru-RU" sz="1800" dirty="0" err="1"/>
              <a:t>запису</a:t>
            </a:r>
            <a:r>
              <a:rPr lang="ru-RU" sz="1800" dirty="0"/>
              <a:t>):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62B82D-75DB-4A05-BAE0-0D7104C2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79" y="2542757"/>
            <a:ext cx="7063641" cy="43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Примітка</a:t>
            </a:r>
            <a:r>
              <a:rPr lang="uk-UA" sz="1800" dirty="0"/>
              <a:t>: якщо у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як аргумент використовується «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1800" dirty="0"/>
              <a:t>» </a:t>
            </a:r>
            <a:r>
              <a:rPr lang="uk-UA" sz="1800" dirty="0"/>
              <a:t>для вже існуючого файлу, то його попередня версія знищується (тобто попередню інформацію буде втрачено).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рядок, що задає ім'я файлу (перший параметр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). </a:t>
            </a:r>
            <a:r>
              <a:rPr lang="uk-UA" sz="1800" dirty="0"/>
              <a:t>Якщо в цьому рядку міститься тільки ім’я файлу, то файл створюється в поточному каталозі. У цьому рядку може бути зазначений </a:t>
            </a:r>
            <a:r>
              <a:rPr lang="uk-UA" sz="1800" b="1" dirty="0">
                <a:highlight>
                  <a:srgbClr val="FFFF00"/>
                </a:highlight>
              </a:rPr>
              <a:t>повний шлях </a:t>
            </a:r>
            <a:r>
              <a:rPr lang="uk-UA" sz="1800" dirty="0"/>
              <a:t>(як у нашому прикладі), і тоді файл буде створений у зазначеному каталозі на вказаному диску.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Функції, результатом роботи яких є покажчик, включно 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/>
              <a:t>, </a:t>
            </a:r>
            <a:r>
              <a:rPr lang="uk-UA" sz="1800" dirty="0"/>
              <a:t>вважаються небезпечними в деяких компіляторах, наприклад, </a:t>
            </a:r>
            <a:r>
              <a:rPr lang="en-US" sz="1800" dirty="0"/>
              <a:t>Visual Studio 2019. </a:t>
            </a:r>
            <a:r>
              <a:rPr lang="uk-UA" sz="1800" dirty="0"/>
              <a:t>Якщо їх використання створює помилку під час компіляції, то можна скористатися одним із таких способів для її запобігання: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7594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1. </a:t>
            </a:r>
            <a:r>
              <a:rPr lang="uk-UA" sz="1800" dirty="0"/>
              <a:t>Замінити виклик попередніх версій функцій на виклик їхніх безпечних версій, наприклад, замінити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fopen_s</a:t>
            </a:r>
            <a:r>
              <a:rPr lang="en-US" sz="1800" dirty="0"/>
              <a:t>. </a:t>
            </a:r>
            <a:r>
              <a:rPr lang="uk-UA" sz="1800" dirty="0"/>
              <a:t>Але за такого підходу можуть змінитися параметри у виклику функцій, наприклад, доведеться використовувати: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У початок файлу (до </a:t>
            </a:r>
            <a:r>
              <a:rPr lang="ru-RU" sz="1800" dirty="0" err="1"/>
              <a:t>всіх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ru-RU" sz="1800" dirty="0"/>
              <a:t>) </a:t>
            </a:r>
            <a:r>
              <a:rPr lang="ru-RU" sz="1800" dirty="0" err="1"/>
              <a:t>включити</a:t>
            </a:r>
            <a:r>
              <a:rPr lang="ru-RU" sz="1800" dirty="0"/>
              <a:t> директиву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#define __CRT_SECURE_NO_WARNINGS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CBE2E-BB10-4E35-A6F5-4716B120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03" y="2127496"/>
            <a:ext cx="4849792" cy="18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5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Залежно від типу (структури) файлу ми вибираємо спосіб роботи з ним (</a:t>
            </a:r>
            <a:r>
              <a:rPr lang="uk-UA" sz="1800" b="1" dirty="0">
                <a:highlight>
                  <a:srgbClr val="FFFF00"/>
                </a:highlight>
              </a:rPr>
              <a:t>читання</a:t>
            </a:r>
            <a:r>
              <a:rPr lang="uk-UA" sz="1800" dirty="0"/>
              <a:t> й </a:t>
            </a:r>
            <a:r>
              <a:rPr lang="uk-UA" sz="1800" b="1" dirty="0">
                <a:highlight>
                  <a:srgbClr val="FFFF00"/>
                </a:highlight>
              </a:rPr>
              <a:t>запису</a:t>
            </a:r>
            <a:r>
              <a:rPr lang="uk-UA" sz="1800" dirty="0"/>
              <a:t>). У разі, коли наш файл текстовий, тобто складається із символів, розділених стандартними роздільниками (</a:t>
            </a:r>
            <a:r>
              <a:rPr lang="uk-UA" sz="1800" u="sng" dirty="0"/>
              <a:t>пробіл</a:t>
            </a:r>
            <a:r>
              <a:rPr lang="uk-UA" sz="1800" dirty="0"/>
              <a:t>, </a:t>
            </a:r>
            <a:r>
              <a:rPr lang="uk-UA" sz="1800" u="sng" dirty="0"/>
              <a:t>табуляція</a:t>
            </a:r>
            <a:r>
              <a:rPr lang="uk-UA" sz="1800" dirty="0"/>
              <a:t>, </a:t>
            </a:r>
            <a:r>
              <a:rPr lang="uk-UA" sz="1800" u="sng" dirty="0"/>
              <a:t>перенесення рядка</a:t>
            </a:r>
            <a:r>
              <a:rPr lang="uk-UA" sz="1800" dirty="0"/>
              <a:t>), ми можемо використовувати засоби </a:t>
            </a:r>
            <a:r>
              <a:rPr lang="uk-UA" sz="1800" dirty="0" err="1"/>
              <a:t>форматованого</a:t>
            </a:r>
            <a:r>
              <a:rPr lang="uk-UA" sz="1800" dirty="0"/>
              <a:t> читання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fscanf</a:t>
            </a:r>
            <a:r>
              <a:rPr lang="en-US" sz="1800" dirty="0"/>
              <a:t>) </a:t>
            </a:r>
            <a:r>
              <a:rPr lang="uk-UA" sz="1800" dirty="0"/>
              <a:t>і запису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fprintf</a:t>
            </a:r>
            <a:r>
              <a:rPr lang="en-US" sz="1800" dirty="0"/>
              <a:t>).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Першим параметром цих функцій є файловий покажчик</a:t>
            </a:r>
            <a:r>
              <a:rPr lang="uk-UA" sz="1800" dirty="0"/>
              <a:t>, інші параметри й особливості роботи функцій — як у стандартних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scanf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приклад </a:t>
            </a:r>
            <a:r>
              <a:rPr lang="uk-UA" sz="1800" dirty="0" err="1"/>
              <a:t>форматованого</a:t>
            </a:r>
            <a:r>
              <a:rPr lang="uk-UA" sz="1800" dirty="0"/>
              <a:t> запису у файл збережемо масив із п'яти цілих чисел у файлі так, щоб кожен елемент масиву розташовувався в новому рядку: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89060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файлу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Файл</a:t>
            </a:r>
            <a:r>
              <a:rPr lang="uk-UA" sz="1800" dirty="0"/>
              <a:t> — це іменована область (сукупність даних), що розташована в зовнішній пам'яті (на зовнішньому пристрої) і має такі характеристики: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uk-UA" sz="1800" b="1" dirty="0">
                <a:highlight>
                  <a:srgbClr val="00FFFF"/>
                </a:highlight>
              </a:rPr>
              <a:t>ім'я файлу </a:t>
            </a:r>
            <a:r>
              <a:rPr lang="uk-UA" sz="1800" dirty="0"/>
              <a:t>(на певному диску), яке дає програмам змогу ідентифікувати файл і, за необхідності, працювати одночасно з декількома файлами;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uk-UA" sz="1800" b="1" dirty="0">
                <a:highlight>
                  <a:srgbClr val="00FFFF"/>
                </a:highlight>
              </a:rPr>
              <a:t>довжина файлу </a:t>
            </a:r>
            <a:r>
              <a:rPr lang="uk-UA" sz="1800" dirty="0"/>
              <a:t>може бути обмежена тільки обсягом диска. Ім'я файлу складається з його назви й розширення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myData.txt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myData.dat</a:t>
            </a:r>
            <a:r>
              <a:rPr lang="en-US" sz="1800" dirty="0"/>
              <a:t> — </a:t>
            </a:r>
            <a:r>
              <a:rPr lang="uk-UA" sz="1800" dirty="0"/>
              <a:t>абсолютно різні файли).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Дуже</a:t>
            </a:r>
            <a:r>
              <a:rPr lang="ru-RU" sz="1800" dirty="0"/>
              <a:t> </a:t>
            </a:r>
            <a:r>
              <a:rPr lang="ru-RU" sz="1800" dirty="0" err="1"/>
              <a:t>поширеною</a:t>
            </a:r>
            <a:r>
              <a:rPr lang="ru-RU" sz="1800" dirty="0"/>
              <a:t> є </a:t>
            </a:r>
            <a:r>
              <a:rPr lang="ru-RU" sz="1800" dirty="0" err="1"/>
              <a:t>операція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отримання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необхідних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файлу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збереження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запис</a:t>
            </a:r>
            <a:r>
              <a:rPr lang="ru-RU" sz="1800" b="1" dirty="0">
                <a:highlight>
                  <a:srgbClr val="00FF00"/>
                </a:highlight>
              </a:rPr>
              <a:t>) </a:t>
            </a:r>
            <a:r>
              <a:rPr lang="ru-RU" sz="1800" b="1" dirty="0" err="1">
                <a:highlight>
                  <a:srgbClr val="00FF00"/>
                </a:highlight>
              </a:rPr>
              <a:t>результатів</a:t>
            </a:r>
            <a:r>
              <a:rPr lang="ru-RU" sz="1800" dirty="0"/>
              <a:t>, </a:t>
            </a:r>
            <a:r>
              <a:rPr lang="ru-RU" sz="1800" dirty="0" err="1"/>
              <a:t>отриманих</a:t>
            </a:r>
            <a:r>
              <a:rPr lang="ru-RU" sz="1800" dirty="0"/>
              <a:t> у </a:t>
            </a:r>
            <a:r>
              <a:rPr lang="ru-RU" sz="1800" dirty="0" err="1"/>
              <a:t>ході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, у файл.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Повне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ім'я</a:t>
            </a:r>
            <a:r>
              <a:rPr lang="ru-RU" sz="1800" b="1" dirty="0">
                <a:highlight>
                  <a:srgbClr val="00FFFF"/>
                </a:highlight>
              </a:rPr>
              <a:t> файлу</a:t>
            </a:r>
            <a:r>
              <a:rPr lang="ru-RU" sz="1800" dirty="0"/>
              <a:t> </a:t>
            </a:r>
            <a:r>
              <a:rPr lang="ru-RU" sz="1800" dirty="0" err="1"/>
              <a:t>являє</a:t>
            </a:r>
            <a:r>
              <a:rPr lang="ru-RU" sz="1800" dirty="0"/>
              <a:t> собою </a:t>
            </a:r>
            <a:r>
              <a:rPr lang="ru-RU" sz="1800" b="1" dirty="0" err="1">
                <a:highlight>
                  <a:srgbClr val="00FF00"/>
                </a:highlight>
              </a:rPr>
              <a:t>повний</a:t>
            </a:r>
            <a:r>
              <a:rPr lang="ru-RU" sz="1800" b="1" dirty="0">
                <a:highlight>
                  <a:srgbClr val="00FF00"/>
                </a:highlight>
              </a:rPr>
              <a:t> шлях до каталогу з файлом, </a:t>
            </a:r>
            <a:r>
              <a:rPr lang="ru-RU" sz="1800" b="1" dirty="0" err="1">
                <a:highlight>
                  <a:srgbClr val="00FF00"/>
                </a:highlight>
              </a:rPr>
              <a:t>що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включає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також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ім'я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файлу</a:t>
            </a:r>
            <a:r>
              <a:rPr lang="ru-RU" sz="1800" dirty="0"/>
              <a:t>. При </a:t>
            </a:r>
            <a:r>
              <a:rPr lang="ru-RU" sz="1800" dirty="0" err="1"/>
              <a:t>роботі</a:t>
            </a:r>
            <a:r>
              <a:rPr lang="ru-RU" sz="1800" dirty="0"/>
              <a:t> з файлами </a:t>
            </a:r>
            <a:r>
              <a:rPr lang="ru-RU" sz="1800" dirty="0" err="1"/>
              <a:t>наші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</a:t>
            </a:r>
            <a:r>
              <a:rPr lang="ru-RU" sz="1800" dirty="0" err="1"/>
              <a:t>зберігаються</a:t>
            </a:r>
            <a:r>
              <a:rPr lang="ru-RU" sz="1800" dirty="0"/>
              <a:t> не в </a:t>
            </a:r>
            <a:r>
              <a:rPr lang="ru-RU" sz="1800" dirty="0" err="1"/>
              <a:t>оперативній</a:t>
            </a:r>
            <a:r>
              <a:rPr lang="ru-RU" sz="1800" dirty="0"/>
              <a:t> </a:t>
            </a:r>
            <a:r>
              <a:rPr lang="ru-RU" sz="1800" dirty="0" err="1"/>
              <a:t>пам'яті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як за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масивів</a:t>
            </a:r>
            <a:r>
              <a:rPr lang="ru-RU" sz="1800" dirty="0"/>
              <a:t>), а поза нею,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забезпечує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довготривале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зберігання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 за межами </a:t>
            </a:r>
            <a:r>
              <a:rPr lang="ru-RU" sz="1800" b="1" dirty="0" err="1">
                <a:highlight>
                  <a:srgbClr val="00FF00"/>
                </a:highlight>
              </a:rPr>
              <a:t>програми</a:t>
            </a:r>
            <a:r>
              <a:rPr lang="ru-RU" sz="1800" dirty="0"/>
              <a:t>. У </a:t>
            </a:r>
            <a:r>
              <a:rPr lang="ru-RU" sz="1800" dirty="0" err="1"/>
              <a:t>разі</a:t>
            </a:r>
            <a:r>
              <a:rPr lang="ru-RU" sz="1800" dirty="0"/>
              <a:t> </a:t>
            </a:r>
            <a:r>
              <a:rPr lang="ru-RU" sz="1800" dirty="0" err="1"/>
              <a:t>відключення</a:t>
            </a:r>
            <a:r>
              <a:rPr lang="ru-RU" sz="1800" dirty="0"/>
              <a:t> </a:t>
            </a:r>
            <a:r>
              <a:rPr lang="ru-RU" sz="1800" dirty="0" err="1"/>
              <a:t>живлення</a:t>
            </a:r>
            <a:r>
              <a:rPr lang="ru-RU" sz="1800" dirty="0"/>
              <a:t> </a:t>
            </a:r>
            <a:r>
              <a:rPr lang="ru-RU" sz="1800" dirty="0" err="1"/>
              <a:t>пошкодження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</a:t>
            </a:r>
            <a:r>
              <a:rPr lang="ru-RU" sz="1800" dirty="0" err="1"/>
              <a:t>усередині</a:t>
            </a:r>
            <a:r>
              <a:rPr lang="ru-RU" sz="1800" dirty="0"/>
              <a:t> файлу не </a:t>
            </a:r>
            <a:r>
              <a:rPr lang="ru-RU" sz="1800" dirty="0" err="1"/>
              <a:t>відбудеться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в </a:t>
            </a:r>
            <a:r>
              <a:rPr lang="ru-RU" sz="1800" dirty="0" err="1"/>
              <a:t>цей</a:t>
            </a:r>
            <a:r>
              <a:rPr lang="ru-RU" sz="1800" dirty="0"/>
              <a:t> момент </a:t>
            </a:r>
            <a:r>
              <a:rPr lang="ru-RU" sz="1800" dirty="0" err="1"/>
              <a:t>програма</a:t>
            </a:r>
            <a:r>
              <a:rPr lang="ru-RU" sz="1800" dirty="0"/>
              <a:t> не </a:t>
            </a:r>
            <a:r>
              <a:rPr lang="ru-RU" sz="1800" dirty="0" err="1"/>
              <a:t>виконувала</a:t>
            </a:r>
            <a:r>
              <a:rPr lang="ru-RU" sz="1800" dirty="0"/>
              <a:t> над ними </a:t>
            </a:r>
            <a:r>
              <a:rPr lang="ru-RU" sz="1800" dirty="0" err="1"/>
              <a:t>операції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451447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Відкриті</a:t>
            </a:r>
            <a:r>
              <a:rPr lang="ru-RU" sz="1800" dirty="0"/>
              <a:t> на диску </a:t>
            </a:r>
            <a:r>
              <a:rPr lang="ru-RU" sz="1800" dirty="0" err="1"/>
              <a:t>файли</a:t>
            </a:r>
            <a:r>
              <a:rPr lang="ru-RU" sz="1800" dirty="0"/>
              <a:t>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закінчення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 з ними </a:t>
            </a:r>
            <a:r>
              <a:rPr lang="ru-RU" sz="1800" dirty="0" err="1"/>
              <a:t>рекомендується</a:t>
            </a:r>
            <a:r>
              <a:rPr lang="ru-RU" sz="1800" dirty="0"/>
              <a:t> </a:t>
            </a:r>
            <a:r>
              <a:rPr lang="ru-RU" sz="1800" dirty="0" err="1"/>
              <a:t>закрити</a:t>
            </a:r>
            <a:r>
              <a:rPr lang="ru-RU" sz="1800" dirty="0"/>
              <a:t> явно.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контролю успішного закриття файлу бажано також аналізувати </a:t>
            </a:r>
            <a:r>
              <a:rPr lang="uk-UA" sz="1800" dirty="0" err="1"/>
              <a:t>повертане</a:t>
            </a:r>
            <a:r>
              <a:rPr lang="uk-UA" sz="1800" dirty="0"/>
              <a:t> значення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fclose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Функція повертає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якщо файл закритий успішно,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EOF</a:t>
            </a:r>
            <a:r>
              <a:rPr lang="en-US" sz="1800" dirty="0"/>
              <a:t>) </a:t>
            </a:r>
            <a:r>
              <a:rPr lang="uk-UA" sz="1800" dirty="0"/>
              <a:t>в іншому випадку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83DA15-D422-4B7E-B3AD-5F5EE434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47" y="-1"/>
            <a:ext cx="474055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E652AB-5ACB-4688-9E69-4862DCE4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8" y="3857845"/>
            <a:ext cx="6597570" cy="25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користувацькій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програмі</a:t>
            </a:r>
            <a:r>
              <a:rPr lang="ru-RU" sz="1800" b="1" dirty="0">
                <a:highlight>
                  <a:srgbClr val="FFFF00"/>
                </a:highlight>
              </a:rPr>
              <a:t> не </a:t>
            </a:r>
            <a:r>
              <a:rPr lang="ru-RU" sz="1800" b="1" dirty="0" err="1">
                <a:highlight>
                  <a:srgbClr val="FFFF00"/>
                </a:highlight>
              </a:rPr>
              <a:t>була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виконана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операція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закриття</a:t>
            </a:r>
            <a:r>
              <a:rPr lang="ru-RU" sz="1800" b="1" dirty="0">
                <a:highlight>
                  <a:srgbClr val="FFFF00"/>
                </a:highlight>
              </a:rPr>
              <a:t> файлу, то </a:t>
            </a:r>
            <a:r>
              <a:rPr lang="ru-RU" sz="1800" b="1" dirty="0" err="1">
                <a:highlight>
                  <a:srgbClr val="FFFF00"/>
                </a:highlight>
              </a:rPr>
              <a:t>операційна</a:t>
            </a:r>
            <a:r>
              <a:rPr lang="ru-RU" sz="1800" b="1" dirty="0">
                <a:highlight>
                  <a:srgbClr val="FFFF00"/>
                </a:highlight>
              </a:rPr>
              <a:t> система (ОС) </a:t>
            </a:r>
            <a:r>
              <a:rPr lang="ru-RU" sz="1800" b="1" dirty="0" err="1">
                <a:highlight>
                  <a:srgbClr val="FFFF00"/>
                </a:highlight>
              </a:rPr>
              <a:t>закриває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його</a:t>
            </a:r>
            <a:r>
              <a:rPr lang="ru-RU" sz="1800" b="1" dirty="0">
                <a:highlight>
                  <a:srgbClr val="FFFF00"/>
                </a:highlight>
              </a:rPr>
              <a:t> сама </a:t>
            </a:r>
            <a:r>
              <a:rPr lang="ru-RU" sz="1800" b="1" dirty="0" err="1">
                <a:highlight>
                  <a:srgbClr val="FFFF00"/>
                </a:highlight>
              </a:rPr>
              <a:t>після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завершення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програми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в </a:t>
            </a:r>
            <a:r>
              <a:rPr lang="ru-RU" sz="1800" dirty="0" err="1"/>
              <a:t>програмі</a:t>
            </a:r>
            <a:r>
              <a:rPr lang="ru-RU" sz="1800" dirty="0"/>
              <a:t> при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використовувався</a:t>
            </a:r>
            <a:r>
              <a:rPr lang="ru-RU" sz="1800" dirty="0"/>
              <a:t> </a:t>
            </a:r>
            <a:r>
              <a:rPr lang="ru-RU" sz="1800" dirty="0" err="1"/>
              <a:t>буферизований</a:t>
            </a:r>
            <a:r>
              <a:rPr lang="ru-RU" sz="1800" dirty="0"/>
              <a:t> </a:t>
            </a:r>
            <a:r>
              <a:rPr lang="ru-RU" sz="1800" dirty="0" err="1"/>
              <a:t>вивід</a:t>
            </a:r>
            <a:r>
              <a:rPr lang="ru-RU" sz="1800" dirty="0"/>
              <a:t>, то </a:t>
            </a:r>
            <a:r>
              <a:rPr lang="ru-RU" sz="1800" dirty="0" err="1"/>
              <a:t>деяка</a:t>
            </a:r>
            <a:r>
              <a:rPr lang="ru-RU" sz="1800" dirty="0"/>
              <a:t> </a:t>
            </a:r>
            <a:r>
              <a:rPr lang="ru-RU" sz="1800" dirty="0" err="1"/>
              <a:t>частина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(особливо при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значному</a:t>
            </a:r>
            <a:r>
              <a:rPr lang="ru-RU" sz="1800" dirty="0"/>
              <a:t> </a:t>
            </a:r>
            <a:r>
              <a:rPr lang="ru-RU" sz="1800" dirty="0" err="1"/>
              <a:t>обсязі</a:t>
            </a:r>
            <a:r>
              <a:rPr lang="ru-RU" sz="1800" dirty="0"/>
              <a:t>) </a:t>
            </a:r>
            <a:r>
              <a:rPr lang="ru-RU" sz="1800" dirty="0" err="1"/>
              <a:t>може</a:t>
            </a:r>
            <a:r>
              <a:rPr lang="ru-RU" sz="1800" dirty="0"/>
              <a:t> не </a:t>
            </a:r>
            <a:r>
              <a:rPr lang="ru-RU" sz="1800" dirty="0" err="1"/>
              <a:t>встигнути</a:t>
            </a:r>
            <a:r>
              <a:rPr lang="ru-RU" sz="1800" dirty="0"/>
              <a:t> </a:t>
            </a:r>
            <a:r>
              <a:rPr lang="ru-RU" sz="1800" dirty="0" err="1"/>
              <a:t>записатися</a:t>
            </a:r>
            <a:r>
              <a:rPr lang="ru-RU" sz="1800" dirty="0"/>
              <a:t> у файл (</a:t>
            </a:r>
            <a:r>
              <a:rPr lang="ru-RU" sz="1800" dirty="0" err="1"/>
              <a:t>залишиться</a:t>
            </a:r>
            <a:r>
              <a:rPr lang="ru-RU" sz="1800" dirty="0"/>
              <a:t> в системному </a:t>
            </a:r>
            <a:r>
              <a:rPr lang="ru-RU" sz="1800" dirty="0" err="1"/>
              <a:t>буфері</a:t>
            </a:r>
            <a:r>
              <a:rPr lang="ru-RU" sz="1800" dirty="0"/>
              <a:t>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Системний</a:t>
            </a:r>
            <a:r>
              <a:rPr lang="ru-RU" sz="1800" dirty="0"/>
              <a:t> буфер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ОС для </a:t>
            </a:r>
            <a:r>
              <a:rPr lang="ru-RU" sz="1800" dirty="0" err="1"/>
              <a:t>оптимізації</a:t>
            </a:r>
            <a:r>
              <a:rPr lang="ru-RU" sz="1800" dirty="0"/>
              <a:t> </a:t>
            </a:r>
            <a:r>
              <a:rPr lang="ru-RU" sz="1800" dirty="0" err="1"/>
              <a:t>операцій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 й </a:t>
            </a:r>
            <a:r>
              <a:rPr lang="ru-RU" sz="1800" dirty="0" err="1"/>
              <a:t>запису</a:t>
            </a:r>
            <a:r>
              <a:rPr lang="ru-RU" sz="1800" dirty="0"/>
              <a:t>. </a:t>
            </a:r>
            <a:r>
              <a:rPr lang="ru-RU" sz="1800" dirty="0" err="1"/>
              <a:t>Припустимо</a:t>
            </a:r>
            <a:r>
              <a:rPr lang="ru-RU" sz="1800" dirty="0"/>
              <a:t>, нам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прочитати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записати</a:t>
            </a:r>
            <a:r>
              <a:rPr lang="ru-RU" sz="1800" dirty="0"/>
              <a:t> у файл 1</a:t>
            </a:r>
            <a:r>
              <a:rPr lang="en-US" sz="1800" dirty="0"/>
              <a:t>_</a:t>
            </a:r>
            <a:r>
              <a:rPr lang="ru-RU" sz="1800" dirty="0"/>
              <a:t>000</a:t>
            </a:r>
            <a:r>
              <a:rPr lang="en-US" sz="1800" dirty="0"/>
              <a:t>_</a:t>
            </a:r>
            <a:r>
              <a:rPr lang="ru-RU" sz="1800" dirty="0"/>
              <a:t>000 чисел, </a:t>
            </a:r>
            <a:r>
              <a:rPr lang="ru-RU" sz="1800" dirty="0" err="1"/>
              <a:t>це</a:t>
            </a:r>
            <a:r>
              <a:rPr lang="ru-RU" sz="1800" dirty="0"/>
              <a:t> не </a:t>
            </a:r>
            <a:r>
              <a:rPr lang="ru-RU" sz="1800" dirty="0" err="1"/>
              <a:t>означає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система буде 1000000 </a:t>
            </a:r>
            <a:r>
              <a:rPr lang="ru-RU" sz="1800" dirty="0" err="1"/>
              <a:t>разів</a:t>
            </a:r>
            <a:r>
              <a:rPr lang="ru-RU" sz="1800" dirty="0"/>
              <a:t> </a:t>
            </a:r>
            <a:r>
              <a:rPr lang="ru-RU" sz="1800" dirty="0" err="1"/>
              <a:t>записувати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читати</a:t>
            </a:r>
            <a:r>
              <a:rPr lang="ru-RU" sz="1800" dirty="0"/>
              <a:t> (по одному числу), </a:t>
            </a:r>
            <a:r>
              <a:rPr lang="ru-RU" sz="1800" dirty="0" err="1"/>
              <a:t>тобто</a:t>
            </a:r>
            <a:r>
              <a:rPr lang="ru-RU" sz="1800" dirty="0"/>
              <a:t> ОС </a:t>
            </a:r>
            <a:r>
              <a:rPr lang="ru-RU" sz="1800" dirty="0" err="1"/>
              <a:t>фактично</a:t>
            </a:r>
            <a:r>
              <a:rPr lang="ru-RU" sz="1800" dirty="0"/>
              <a:t> не буде 1000000 </a:t>
            </a:r>
            <a:r>
              <a:rPr lang="ru-RU" sz="1800" dirty="0" err="1"/>
              <a:t>разів</a:t>
            </a:r>
            <a:r>
              <a:rPr lang="ru-RU" sz="1800" dirty="0"/>
              <a:t> </a:t>
            </a:r>
            <a:r>
              <a:rPr lang="ru-RU" sz="1800" dirty="0" err="1"/>
              <a:t>звертатися</a:t>
            </a:r>
            <a:r>
              <a:rPr lang="ru-RU" sz="1800" dirty="0"/>
              <a:t> до диска. </a:t>
            </a:r>
            <a:r>
              <a:rPr lang="ru-RU" sz="1800" dirty="0" err="1"/>
              <a:t>Наші</a:t>
            </a:r>
            <a:r>
              <a:rPr lang="ru-RU" sz="1800" dirty="0"/>
              <a:t> числа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перенесені</a:t>
            </a:r>
            <a:r>
              <a:rPr lang="ru-RU" sz="1800" dirty="0"/>
              <a:t> в буфер </a:t>
            </a:r>
            <a:r>
              <a:rPr lang="ru-RU" sz="1800" dirty="0" err="1"/>
              <a:t>із</a:t>
            </a:r>
            <a:r>
              <a:rPr lang="ru-RU" sz="1800" dirty="0"/>
              <a:t> запасом для </a:t>
            </a:r>
            <a:r>
              <a:rPr lang="ru-RU" sz="1800" dirty="0" err="1"/>
              <a:t>можливого</a:t>
            </a:r>
            <a:r>
              <a:rPr lang="ru-RU" sz="1800" dirty="0"/>
              <a:t> </a:t>
            </a:r>
            <a:r>
              <a:rPr lang="ru-RU" sz="1800" dirty="0" err="1"/>
              <a:t>подальшого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вони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накопичуватися</a:t>
            </a:r>
            <a:r>
              <a:rPr lang="ru-RU" sz="1800" dirty="0"/>
              <a:t> в </a:t>
            </a:r>
            <a:r>
              <a:rPr lang="ru-RU" sz="1800" dirty="0" err="1"/>
              <a:t>буфері</a:t>
            </a:r>
            <a:r>
              <a:rPr lang="ru-RU" sz="1800" dirty="0"/>
              <a:t> для </a:t>
            </a:r>
            <a:r>
              <a:rPr lang="ru-RU" sz="1800" dirty="0" err="1"/>
              <a:t>запису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Запис</a:t>
            </a:r>
            <a:r>
              <a:rPr lang="ru-RU" sz="1800" b="1" dirty="0">
                <a:highlight>
                  <a:srgbClr val="00FF00"/>
                </a:highlight>
              </a:rPr>
              <a:t> на диск </a:t>
            </a:r>
            <a:r>
              <a:rPr lang="ru-RU" sz="1800" b="1" dirty="0" err="1">
                <a:highlight>
                  <a:srgbClr val="00FF00"/>
                </a:highlight>
              </a:rPr>
              <a:t>почне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виконуватися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одній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таких </a:t>
            </a:r>
            <a:r>
              <a:rPr lang="ru-RU" sz="1800" b="1" dirty="0" err="1">
                <a:highlight>
                  <a:srgbClr val="00FF00"/>
                </a:highlight>
              </a:rPr>
              <a:t>ситуацій</a:t>
            </a:r>
            <a:r>
              <a:rPr lang="ru-RU" sz="1800" dirty="0"/>
              <a:t>: </a:t>
            </a:r>
            <a:r>
              <a:rPr lang="ru-RU" sz="1800" b="1" dirty="0">
                <a:highlight>
                  <a:srgbClr val="00FFFF"/>
                </a:highlight>
              </a:rPr>
              <a:t>буфер </a:t>
            </a:r>
            <a:r>
              <a:rPr lang="ru-RU" sz="1800" b="1" dirty="0" err="1">
                <a:highlight>
                  <a:srgbClr val="00FFFF"/>
                </a:highlight>
              </a:rPr>
              <a:t>заповнений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FF"/>
                </a:highlight>
              </a:rPr>
              <a:t>файл (</a:t>
            </a:r>
            <a:r>
              <a:rPr lang="ru-RU" sz="1800" b="1" dirty="0" err="1">
                <a:highlight>
                  <a:srgbClr val="00FFFF"/>
                </a:highlight>
              </a:rPr>
              <a:t>потік</a:t>
            </a:r>
            <a:r>
              <a:rPr lang="ru-RU" sz="1800" b="1" dirty="0">
                <a:highlight>
                  <a:srgbClr val="00FFFF"/>
                </a:highlight>
              </a:rPr>
              <a:t>) </a:t>
            </a:r>
            <a:r>
              <a:rPr lang="ru-RU" sz="1800" b="1" dirty="0" err="1">
                <a:highlight>
                  <a:srgbClr val="00FFFF"/>
                </a:highlight>
              </a:rPr>
              <a:t>закритий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програма</a:t>
            </a:r>
            <a:r>
              <a:rPr lang="ru-RU" sz="1800" b="1" dirty="0">
                <a:highlight>
                  <a:srgbClr val="00FFFF"/>
                </a:highlight>
              </a:rPr>
              <a:t> завершена без </a:t>
            </a:r>
            <a:r>
              <a:rPr lang="ru-RU" sz="1800" b="1" dirty="0" err="1">
                <a:highlight>
                  <a:srgbClr val="00FFFF"/>
                </a:highlight>
              </a:rPr>
              <a:t>закриття</a:t>
            </a:r>
            <a:r>
              <a:rPr lang="ru-RU" sz="1800" b="1" dirty="0">
                <a:highlight>
                  <a:srgbClr val="00FFFF"/>
                </a:highlight>
              </a:rPr>
              <a:t> файлу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87221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розглянемо приклад читання з файлу за допомогою функції </a:t>
            </a:r>
            <a:r>
              <a:rPr lang="uk-UA" sz="1800" dirty="0" err="1"/>
              <a:t>форматованого</a:t>
            </a:r>
            <a:r>
              <a:rPr lang="uk-UA" sz="1800" dirty="0"/>
              <a:t> вводу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fscanf</a:t>
            </a:r>
            <a:r>
              <a:rPr lang="en-US" sz="1800" dirty="0"/>
              <a:t>. </a:t>
            </a:r>
            <a:r>
              <a:rPr lang="uk-UA" sz="1800" dirty="0"/>
              <a:t>Робота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fscanf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схожа на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але на відміну від неї форматований ввід відбувається не з консолі, а з файлу.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Перший параметр функції (</a:t>
            </a:r>
            <a:r>
              <a:rPr lang="en-US" sz="1800" dirty="0" err="1"/>
              <a:t>myfile</a:t>
            </a:r>
            <a:r>
              <a:rPr lang="en-US" sz="1800" dirty="0"/>
              <a:t>) — </a:t>
            </a:r>
            <a:r>
              <a:rPr lang="uk-UA" sz="1800" dirty="0"/>
              <a:t>файловий покажчик,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Другий («%</a:t>
            </a:r>
            <a:r>
              <a:rPr lang="en-US" sz="1800" dirty="0" err="1"/>
              <a:t>s%d</a:t>
            </a:r>
            <a:r>
              <a:rPr lang="en-US" sz="1800" dirty="0"/>
              <a:t>») — </a:t>
            </a:r>
            <a:r>
              <a:rPr lang="uk-UA" sz="1800" dirty="0"/>
              <a:t>рядок формату;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Решта (</a:t>
            </a:r>
            <a:r>
              <a:rPr lang="en-US" sz="1800" dirty="0"/>
              <a:t>str, &amp;a) — </a:t>
            </a:r>
            <a:r>
              <a:rPr lang="uk-UA" sz="1800" dirty="0"/>
              <a:t>адреси областей пам'яті (змінних) для запису даних.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110282-821B-4F9B-88ED-56AB2F9E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30" y="2157598"/>
            <a:ext cx="5395340" cy="10920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F98760-780E-47A5-9BC5-BF010EE87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70" y="4935531"/>
            <a:ext cx="516327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що нам необхідно виконати з нього </a:t>
            </a:r>
            <a:r>
              <a:rPr lang="uk-UA" sz="1800" b="1" dirty="0">
                <a:highlight>
                  <a:srgbClr val="00FF00"/>
                </a:highlight>
              </a:rPr>
              <a:t>читання даних</a:t>
            </a:r>
            <a:r>
              <a:rPr lang="uk-UA" sz="1800" dirty="0"/>
              <a:t>. Виконувати читання з файлу будемо, поки не досягнемо його кінця. </a:t>
            </a:r>
            <a:r>
              <a:rPr lang="uk-UA" sz="1800" b="1" dirty="0">
                <a:highlight>
                  <a:srgbClr val="00FF00"/>
                </a:highlight>
              </a:rPr>
              <a:t>Для контролю досягнення кінця файлу </a:t>
            </a:r>
            <a:r>
              <a:rPr lang="uk-UA" sz="1800" dirty="0"/>
              <a:t>передбачена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feof</a:t>
            </a:r>
            <a:r>
              <a:rPr lang="en-US" sz="1800" dirty="0"/>
              <a:t> </a:t>
            </a:r>
            <a:r>
              <a:rPr lang="uk-UA" sz="1800" dirty="0"/>
              <a:t>з таким синтаксисом: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(FILE *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Результат роботи цієї функції — ціле число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Якщо вона не дорівнює нулю, то досягнуто кінця файлу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те, що нам необхідно рахувати заздалегідь невідому кількість даних, то перевірку закінчення файлу організуємо в такий спосіб: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025035-3017-4E9E-9030-4D0EEA95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57" y="3815648"/>
            <a:ext cx="4323085" cy="15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Чергова</a:t>
            </a:r>
            <a:r>
              <a:rPr lang="ru-RU" sz="1800" dirty="0"/>
              <a:t> </a:t>
            </a:r>
            <a:r>
              <a:rPr lang="ru-RU" sz="1800" dirty="0" err="1"/>
              <a:t>операція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</a:t>
            </a:r>
            <a:r>
              <a:rPr lang="ru-RU" sz="1800" dirty="0" err="1"/>
              <a:t>змінює</a:t>
            </a:r>
            <a:r>
              <a:rPr lang="ru-RU" sz="1800" dirty="0"/>
              <a:t> </a:t>
            </a:r>
            <a:r>
              <a:rPr lang="ru-RU" sz="1800" dirty="0" err="1"/>
              <a:t>внутрішній</a:t>
            </a:r>
            <a:r>
              <a:rPr lang="ru-RU" sz="1800" dirty="0"/>
              <a:t> </a:t>
            </a:r>
            <a:r>
              <a:rPr lang="ru-RU" sz="1800" dirty="0" err="1"/>
              <a:t>файловий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та переносить </a:t>
            </a:r>
            <a:r>
              <a:rPr lang="ru-RU" sz="1800" dirty="0" err="1"/>
              <a:t>його</a:t>
            </a:r>
            <a:r>
              <a:rPr lang="ru-RU" sz="1800" dirty="0"/>
              <a:t> на </a:t>
            </a:r>
            <a:r>
              <a:rPr lang="ru-RU" sz="1800" dirty="0" err="1"/>
              <a:t>таке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, яке буде </a:t>
            </a:r>
            <a:r>
              <a:rPr lang="ru-RU" sz="1800" dirty="0" err="1"/>
              <a:t>прочитане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F68243-3657-47D0-BEDC-E5589316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76" y="1794076"/>
            <a:ext cx="4847446" cy="50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2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62862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прикладі використовується структура й масив структур. Кожен рядок із файлу має бути занесений в окремий елемент масиву, який являє собою структуру з одним рядковим і двома числовими полями. </a:t>
            </a:r>
            <a:r>
              <a:rPr lang="uk-UA" sz="1800" b="1" dirty="0">
                <a:highlight>
                  <a:srgbClr val="00FF00"/>
                </a:highlight>
              </a:rPr>
              <a:t>За один крок цикл зчитує один рядок із файлу (заносить в елемент масиву)</a:t>
            </a:r>
            <a:r>
              <a:rPr lang="uk-UA" sz="1800" dirty="0"/>
              <a:t>. Процес триває, поки не досягнуто кінця файлу.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те, що ми використовуємо </a:t>
            </a:r>
            <a:r>
              <a:rPr lang="uk-UA" sz="1800" dirty="0" err="1"/>
              <a:t>буферізований</a:t>
            </a:r>
            <a:r>
              <a:rPr lang="uk-UA" sz="1800" dirty="0"/>
              <a:t> вивід, то перед виконанням чергової операції читання рекомендується очищати буфер (від можливих даних, що залишилися з попередніх операцій). Для цього використовується метод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fflush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F0B932-5D3A-4747-A57C-A91B562C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21" y="-1"/>
            <a:ext cx="5563378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B2DD00-1069-4227-A1DC-AA93064E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66" y="5724833"/>
            <a:ext cx="2453833" cy="11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Окрім розглянутих функцій </a:t>
            </a:r>
            <a:r>
              <a:rPr lang="uk-UA" sz="1800" dirty="0" err="1"/>
              <a:t>форматованого</a:t>
            </a:r>
            <a:r>
              <a:rPr lang="uk-UA" sz="1800" dirty="0"/>
              <a:t> вводу й виводу для читання й запису у файл також існують </a:t>
            </a:r>
            <a:r>
              <a:rPr lang="uk-UA" sz="1800" b="1" dirty="0">
                <a:highlight>
                  <a:srgbClr val="00FFFF"/>
                </a:highlight>
              </a:rPr>
              <a:t>функції </a:t>
            </a:r>
            <a:r>
              <a:rPr lang="uk-UA" sz="1800" b="1" dirty="0" err="1">
                <a:highlight>
                  <a:srgbClr val="00FFFF"/>
                </a:highlight>
              </a:rPr>
              <a:t>посимвольного</a:t>
            </a:r>
            <a:r>
              <a:rPr lang="uk-UA" sz="1800" dirty="0"/>
              <a:t> й </a:t>
            </a:r>
            <a:r>
              <a:rPr lang="uk-UA" sz="1800" b="1" dirty="0">
                <a:highlight>
                  <a:srgbClr val="00FFFF"/>
                </a:highlight>
              </a:rPr>
              <a:t>порядкового читання або запису</a:t>
            </a:r>
            <a:r>
              <a:rPr lang="uk-UA" sz="1800" dirty="0"/>
              <a:t>. Розглянемо спочатку функції </a:t>
            </a:r>
            <a:r>
              <a:rPr lang="uk-UA" sz="1800" dirty="0" err="1"/>
              <a:t>посимвольного</a:t>
            </a:r>
            <a:r>
              <a:rPr lang="uk-UA" sz="1800" dirty="0"/>
              <a:t> читання й </a:t>
            </a:r>
            <a:r>
              <a:rPr lang="uk-UA" sz="1800" dirty="0" err="1"/>
              <a:t>посимвольного</a:t>
            </a:r>
            <a:r>
              <a:rPr lang="uk-UA" sz="1800" dirty="0"/>
              <a:t> запису даних: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fgetc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fputc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 </a:t>
            </a:r>
            <a:r>
              <a:rPr lang="ru-RU" sz="1800" dirty="0" err="1"/>
              <a:t>роботи</a:t>
            </a:r>
            <a:r>
              <a:rPr lang="ru-RU" sz="1800" dirty="0"/>
              <a:t> — </a:t>
            </a:r>
            <a:r>
              <a:rPr lang="ru-RU" sz="1800" dirty="0" err="1"/>
              <a:t>черговий</a:t>
            </a:r>
            <a:r>
              <a:rPr lang="ru-RU" sz="1800" dirty="0"/>
              <a:t> символ у </a:t>
            </a:r>
            <a:r>
              <a:rPr lang="ru-RU" sz="1800" dirty="0" err="1"/>
              <a:t>форматі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 з потоку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символ не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прочитаний</a:t>
            </a:r>
            <a:r>
              <a:rPr lang="ru-RU" sz="1800" dirty="0"/>
              <a:t>, то </a:t>
            </a:r>
            <a:r>
              <a:rPr lang="ru-RU" sz="1800" dirty="0" err="1"/>
              <a:t>повертається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EOF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ru-RU" sz="1800" dirty="0"/>
              <a:t> — </a:t>
            </a:r>
            <a:r>
              <a:rPr lang="ru-RU" sz="1800" dirty="0" err="1"/>
              <a:t>змінна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, у </a:t>
            </a:r>
            <a:r>
              <a:rPr lang="ru-RU" sz="1800" dirty="0" err="1"/>
              <a:t>якій</a:t>
            </a:r>
            <a:r>
              <a:rPr lang="ru-RU" sz="1800" dirty="0"/>
              <a:t> </a:t>
            </a:r>
            <a:r>
              <a:rPr lang="ru-RU" sz="1800" dirty="0" err="1"/>
              <a:t>міститься</a:t>
            </a:r>
            <a:r>
              <a:rPr lang="ru-RU" sz="1800" dirty="0"/>
              <a:t> </a:t>
            </a:r>
            <a:r>
              <a:rPr lang="ru-RU" sz="1800" dirty="0" err="1"/>
              <a:t>записуваний</a:t>
            </a:r>
            <a:r>
              <a:rPr lang="ru-RU" sz="1800" dirty="0"/>
              <a:t> у файл символ.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 </a:t>
            </a:r>
            <a:r>
              <a:rPr lang="ru-RU" sz="1800" dirty="0" err="1"/>
              <a:t>роботи</a:t>
            </a:r>
            <a:r>
              <a:rPr lang="ru-RU" sz="1800" dirty="0"/>
              <a:t> — </a:t>
            </a:r>
            <a:r>
              <a:rPr lang="ru-RU" sz="1800" dirty="0" err="1"/>
              <a:t>записаний</a:t>
            </a:r>
            <a:r>
              <a:rPr lang="ru-RU" sz="1800" dirty="0"/>
              <a:t> у </a:t>
            </a:r>
            <a:r>
              <a:rPr lang="ru-RU" sz="1800" dirty="0" err="1"/>
              <a:t>потік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</a:t>
            </a:r>
            <a:r>
              <a:rPr lang="ru-RU" sz="1800" dirty="0"/>
              <a:t> символ у </a:t>
            </a:r>
            <a:r>
              <a:rPr lang="ru-RU" sz="1800" dirty="0" err="1"/>
              <a:t>форматі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символ не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записаний</a:t>
            </a:r>
            <a:r>
              <a:rPr lang="ru-RU" sz="1800" dirty="0"/>
              <a:t>, то </a:t>
            </a:r>
            <a:r>
              <a:rPr lang="ru-RU" sz="1800" dirty="0" err="1"/>
              <a:t>повертається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EOF.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66EFF3-27E4-4F8B-970C-F1331944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923" y="2247369"/>
            <a:ext cx="4566153" cy="9580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D8705B-FB0B-48C6-B00C-5ADBD069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30" y="4191778"/>
            <a:ext cx="4114740" cy="8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0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8601854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прочитати</a:t>
            </a:r>
            <a:r>
              <a:rPr lang="ru-RU" sz="1800" dirty="0"/>
              <a:t> </a:t>
            </a:r>
            <a:r>
              <a:rPr lang="ru-RU" sz="1800" dirty="0" err="1"/>
              <a:t>текстовий</a:t>
            </a:r>
            <a:r>
              <a:rPr lang="ru-RU" sz="1800" dirty="0"/>
              <a:t> файл і </a:t>
            </a:r>
            <a:r>
              <a:rPr lang="ru-RU" sz="1800" dirty="0" err="1"/>
              <a:t>визначити</a:t>
            </a:r>
            <a:r>
              <a:rPr lang="ru-RU" sz="1800" dirty="0"/>
              <a:t> </a:t>
            </a:r>
            <a:r>
              <a:rPr lang="ru-RU" sz="1800" dirty="0" err="1"/>
              <a:t>довжину</a:t>
            </a:r>
            <a:r>
              <a:rPr lang="ru-RU" sz="1800" dirty="0"/>
              <a:t> кожного рядка (у символах). </a:t>
            </a:r>
            <a:r>
              <a:rPr lang="ru-RU" sz="1800" dirty="0" err="1"/>
              <a:t>Пам'ятаємо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в </a:t>
            </a:r>
            <a:r>
              <a:rPr lang="ru-RU" sz="1800" dirty="0" err="1"/>
              <a:t>текстових</a:t>
            </a:r>
            <a:r>
              <a:rPr lang="ru-RU" sz="1800" dirty="0"/>
              <a:t> потоках рядки </a:t>
            </a:r>
            <a:r>
              <a:rPr lang="ru-RU" sz="1800" dirty="0" err="1"/>
              <a:t>завершуються</a:t>
            </a:r>
            <a:r>
              <a:rPr lang="ru-RU" sz="1800" dirty="0"/>
              <a:t> символом «</a:t>
            </a:r>
            <a:r>
              <a:rPr lang="ru-RU" sz="1800" dirty="0" err="1"/>
              <a:t>перенесення</a:t>
            </a:r>
            <a:r>
              <a:rPr lang="ru-RU" sz="1800" dirty="0"/>
              <a:t> рядка»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25C308-E533-46AE-A02B-91D8459B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4" y="2237101"/>
            <a:ext cx="7144747" cy="971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D00F45-842A-49EF-B1A0-85C46A89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854" y="0"/>
            <a:ext cx="3484109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9D639D-6D83-4EFA-820C-12B2B9882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109" y="3118352"/>
            <a:ext cx="402963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1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26890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Змінимо</a:t>
            </a:r>
            <a:r>
              <a:rPr lang="ru-RU" sz="1800" dirty="0"/>
              <a:t> </a:t>
            </a:r>
            <a:r>
              <a:rPr lang="ru-RU" sz="1800" dirty="0" err="1"/>
              <a:t>попередній</a:t>
            </a:r>
            <a:r>
              <a:rPr lang="ru-RU" sz="1800" dirty="0"/>
              <a:t> приклад так, </a:t>
            </a:r>
            <a:r>
              <a:rPr lang="ru-RU" sz="1800" dirty="0" err="1"/>
              <a:t>щоб</a:t>
            </a:r>
            <a:r>
              <a:rPr lang="ru-RU" sz="1800" dirty="0"/>
              <a:t> посимвольно </a:t>
            </a:r>
            <a:r>
              <a:rPr lang="ru-RU" sz="1800" dirty="0" err="1"/>
              <a:t>вивести</a:t>
            </a:r>
            <a:r>
              <a:rPr lang="ru-RU" sz="1800" dirty="0"/>
              <a:t> текст </a:t>
            </a:r>
            <a:r>
              <a:rPr lang="ru-RU" sz="1800" dirty="0" err="1"/>
              <a:t>із</a:t>
            </a:r>
            <a:r>
              <a:rPr lang="ru-RU" sz="1800" dirty="0"/>
              <a:t> файлу.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D3DEF5-98FD-4104-8950-1975E63D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33" y="0"/>
            <a:ext cx="480566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2CE55F-59EC-4AF6-B0CA-DDDB38EB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3" y="1815032"/>
            <a:ext cx="711616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Для порядкового </a:t>
            </a:r>
            <a:r>
              <a:rPr lang="ru-RU" sz="1800" b="1" dirty="0" err="1">
                <a:highlight>
                  <a:srgbClr val="00FF00"/>
                </a:highlight>
              </a:rPr>
              <a:t>читання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запису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ru-RU" sz="1800" dirty="0"/>
              <a:t>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dirty="0" err="1"/>
              <a:t>зазначеним</a:t>
            </a:r>
            <a:r>
              <a:rPr lang="ru-RU" sz="1800" dirty="0"/>
              <a:t> </a:t>
            </a:r>
            <a:r>
              <a:rPr lang="ru-RU" sz="1800" dirty="0" err="1"/>
              <a:t>максимальним</a:t>
            </a:r>
            <a:r>
              <a:rPr lang="ru-RU" sz="1800" dirty="0"/>
              <a:t> </a:t>
            </a:r>
            <a:r>
              <a:rPr lang="ru-RU" sz="1800" dirty="0" err="1"/>
              <a:t>розміром</a:t>
            </a:r>
            <a:r>
              <a:rPr lang="ru-RU" sz="1800" dirty="0"/>
              <a:t> у байтах </a:t>
            </a:r>
            <a:r>
              <a:rPr lang="ru-RU" sz="1800" dirty="0" err="1"/>
              <a:t>передбачені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fgets</a:t>
            </a:r>
            <a:r>
              <a:rPr lang="ru-RU" sz="1800" dirty="0"/>
              <a:t> і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fputs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 *s </a:t>
            </a:r>
            <a:r>
              <a:rPr lang="en-US" sz="1800" dirty="0"/>
              <a:t>— </a:t>
            </a:r>
            <a:r>
              <a:rPr lang="uk-UA" sz="1800" dirty="0"/>
              <a:t>адреса, за якою розміщуються зчитані байти;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n </a:t>
            </a:r>
            <a:r>
              <a:rPr lang="en-US" sz="1800" dirty="0"/>
              <a:t>— </a:t>
            </a:r>
            <a:r>
              <a:rPr lang="uk-UA" sz="1800" dirty="0"/>
              <a:t>кількість зчитаних байтів;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 *f </a:t>
            </a:r>
            <a:r>
              <a:rPr lang="en-US" sz="1800" dirty="0"/>
              <a:t>— </a:t>
            </a:r>
            <a:r>
              <a:rPr lang="uk-UA" sz="1800" dirty="0"/>
              <a:t>покажчик на файл, із якого виконується зчитування.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передачі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n-1</a:t>
            </a:r>
            <a:r>
              <a:rPr lang="ru-RU" sz="1800" dirty="0"/>
              <a:t> </a:t>
            </a:r>
            <a:r>
              <a:rPr lang="ru-RU" sz="1800" dirty="0" err="1"/>
              <a:t>байтів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за </a:t>
            </a:r>
            <a:r>
              <a:rPr lang="ru-RU" sz="1800" dirty="0" err="1"/>
              <a:t>отримання</a:t>
            </a:r>
            <a:r>
              <a:rPr lang="ru-RU" sz="1800" dirty="0"/>
              <a:t> символу </a:t>
            </a:r>
            <a:r>
              <a:rPr lang="ru-RU" sz="1800" dirty="0" err="1"/>
              <a:t>перенесення</a:t>
            </a:r>
            <a:r>
              <a:rPr lang="ru-RU" sz="1800" dirty="0"/>
              <a:t> рядка ('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ru-RU" sz="1800" dirty="0"/>
              <a:t>') </a:t>
            </a:r>
            <a:r>
              <a:rPr lang="ru-RU" sz="1800" dirty="0" err="1"/>
              <a:t>прийом</a:t>
            </a:r>
            <a:r>
              <a:rPr lang="ru-RU" sz="1800" dirty="0"/>
              <a:t> </a:t>
            </a:r>
            <a:r>
              <a:rPr lang="ru-RU" sz="1800" dirty="0" err="1"/>
              <a:t>байтів</a:t>
            </a:r>
            <a:r>
              <a:rPr lang="ru-RU" sz="1800" dirty="0"/>
              <a:t> </a:t>
            </a:r>
            <a:r>
              <a:rPr lang="ru-RU" sz="1800" dirty="0" err="1"/>
              <a:t>закінчується</a:t>
            </a:r>
            <a:r>
              <a:rPr lang="ru-RU" sz="1800" dirty="0"/>
              <a:t>. При </a:t>
            </a:r>
            <a:r>
              <a:rPr lang="ru-RU" sz="1800" dirty="0" err="1"/>
              <a:t>цьому</a:t>
            </a:r>
            <a:r>
              <a:rPr lang="ru-RU" sz="1800" dirty="0"/>
              <a:t> символ </a:t>
            </a:r>
            <a:r>
              <a:rPr lang="ru-RU" sz="1800" dirty="0" err="1"/>
              <a:t>перенесення</a:t>
            </a:r>
            <a:r>
              <a:rPr lang="ru-RU" sz="1800" dirty="0"/>
              <a:t> рядка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потрапить</a:t>
            </a:r>
            <a:r>
              <a:rPr lang="ru-RU" sz="1800" dirty="0"/>
              <a:t> у </a:t>
            </a:r>
            <a:r>
              <a:rPr lang="ru-RU" sz="1800" dirty="0" err="1"/>
              <a:t>приймальний</a:t>
            </a:r>
            <a:r>
              <a:rPr lang="ru-RU" sz="1800" dirty="0"/>
              <a:t> рядок,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закінчується</a:t>
            </a:r>
            <a:r>
              <a:rPr lang="ru-RU" sz="1800" dirty="0"/>
              <a:t> '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\0</a:t>
            </a:r>
            <a:r>
              <a:rPr lang="ru-RU" sz="1800" dirty="0"/>
              <a:t>'. За </a:t>
            </a:r>
            <a:r>
              <a:rPr lang="ru-RU" sz="1800" dirty="0" err="1"/>
              <a:t>умови</a:t>
            </a:r>
            <a:r>
              <a:rPr lang="ru-RU" sz="1800" dirty="0"/>
              <a:t> </a:t>
            </a:r>
            <a:r>
              <a:rPr lang="ru-RU" sz="1800" dirty="0" err="1"/>
              <a:t>успішного</a:t>
            </a:r>
            <a:r>
              <a:rPr lang="ru-RU" sz="1800" dirty="0"/>
              <a:t> </a:t>
            </a:r>
            <a:r>
              <a:rPr lang="ru-RU" sz="1800" dirty="0" err="1"/>
              <a:t>завершення</a:t>
            </a:r>
            <a:r>
              <a:rPr lang="ru-RU" sz="1800" dirty="0"/>
              <a:t> </a:t>
            </a:r>
            <a:r>
              <a:rPr lang="ru-RU" sz="1800" dirty="0" err="1"/>
              <a:t>зчитування</a:t>
            </a:r>
            <a:r>
              <a:rPr lang="ru-RU" sz="1800" dirty="0"/>
              <a:t>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повертає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на </a:t>
            </a:r>
            <a:r>
              <a:rPr lang="ru-RU" sz="1800" dirty="0" err="1"/>
              <a:t>прочитаний</a:t>
            </a:r>
            <a:r>
              <a:rPr lang="ru-RU" sz="1800" dirty="0"/>
              <a:t> рядок, за </a:t>
            </a:r>
            <a:r>
              <a:rPr lang="ru-RU" sz="1800" dirty="0" err="1"/>
              <a:t>неуспішного</a:t>
            </a:r>
            <a:r>
              <a:rPr lang="ru-RU" sz="1800" dirty="0"/>
              <a:t> —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5BC919-7ABE-47B5-BF19-79B4524E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37" y="1391162"/>
            <a:ext cx="5521124" cy="9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0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файлу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Довжина</a:t>
            </a:r>
            <a:r>
              <a:rPr lang="ru-RU" sz="1800" b="1" dirty="0">
                <a:highlight>
                  <a:srgbClr val="FFFF00"/>
                </a:highlight>
              </a:rPr>
              <a:t> файлу</a:t>
            </a:r>
            <a:r>
              <a:rPr lang="ru-RU" sz="1800" dirty="0"/>
              <a:t> не є </a:t>
            </a:r>
            <a:r>
              <a:rPr lang="ru-RU" sz="1800" dirty="0" err="1"/>
              <a:t>фіксованою</a:t>
            </a:r>
            <a:r>
              <a:rPr lang="ru-RU" sz="1800" dirty="0"/>
              <a:t>, 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зменшуватися</a:t>
            </a:r>
            <a:r>
              <a:rPr lang="ru-RU" sz="1800" dirty="0"/>
              <a:t> і </a:t>
            </a:r>
            <a:r>
              <a:rPr lang="ru-RU" sz="1800" dirty="0" err="1"/>
              <a:t>збільшуватися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У </a:t>
            </a:r>
            <a:r>
              <a:rPr lang="en-US" sz="1800" b="1" dirty="0">
                <a:highlight>
                  <a:srgbClr val="FFFF00"/>
                </a:highlight>
              </a:rPr>
              <a:t>C++ </a:t>
            </a:r>
            <a:r>
              <a:rPr lang="uk-UA" sz="1800" b="1" dirty="0">
                <a:highlight>
                  <a:srgbClr val="FFFF00"/>
                </a:highlight>
              </a:rPr>
              <a:t>не передбачені оператори для роботи з файлами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Усі дії</a:t>
            </a:r>
            <a:r>
              <a:rPr lang="uk-UA" sz="1800" dirty="0"/>
              <a:t>, необхідні для взаємодії з файлами, </a:t>
            </a:r>
            <a:r>
              <a:rPr lang="uk-UA" sz="1800" b="1" dirty="0">
                <a:highlight>
                  <a:srgbClr val="00FFFF"/>
                </a:highlight>
              </a:rPr>
              <a:t>здійснюються за допомогою функцій</a:t>
            </a:r>
            <a:r>
              <a:rPr lang="uk-UA" sz="1800" dirty="0"/>
              <a:t>, які є в стандартній бібліотеці (так само, як, наприклад, команда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 </a:t>
            </a:r>
            <a:r>
              <a:rPr lang="uk-UA" sz="1800" dirty="0"/>
              <a:t>розташована в бібліотеці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, </a:t>
            </a:r>
            <a:r>
              <a:rPr lang="uk-UA" sz="1800" dirty="0"/>
              <a:t>яка має бути обов'язково підключена перед функцією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main()</a:t>
            </a:r>
            <a:r>
              <a:rPr lang="en-US" sz="1800" dirty="0"/>
              <a:t>). </a:t>
            </a:r>
            <a:r>
              <a:rPr lang="uk-UA" sz="1800" dirty="0"/>
              <a:t>Вони дають програмі змогу взаємодіяти з різними пристроями (наприклад, з диском, принтером тощо). Через те, що ці пристрої повністю відрізняються один від одного, файлова система перетворює їх на загальний абстрактний логічний пристрій — </a:t>
            </a:r>
            <a:r>
              <a:rPr lang="uk-UA" sz="1800" b="1" dirty="0">
                <a:highlight>
                  <a:srgbClr val="00FF00"/>
                </a:highlight>
              </a:rPr>
              <a:t>потік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Потік — це послідовність байтів, яка не залежить від конкретного пристрою, з яким здійснюється взаємодія (файл на деякому диску, клавіатура, принтер, оперативна пам'ять).</a:t>
            </a:r>
            <a:r>
              <a:rPr lang="uk-UA" sz="1800" dirty="0">
                <a:highlight>
                  <a:srgbClr val="00FF00"/>
                </a:highlight>
              </a:rPr>
              <a:t> </a:t>
            </a:r>
            <a:r>
              <a:rPr lang="uk-UA" sz="1800" dirty="0"/>
              <a:t>Аби </a:t>
            </a:r>
            <a:r>
              <a:rPr lang="uk-UA" sz="1800" b="1" dirty="0">
                <a:highlight>
                  <a:srgbClr val="00FFFF"/>
                </a:highlight>
              </a:rPr>
              <a:t>збільшити швидкість передачі даних</a:t>
            </a:r>
            <a:r>
              <a:rPr lang="uk-UA" sz="1800" dirty="0"/>
              <a:t> під час роботи з потоком, часто використовується спеціальна область оперативної пам'яті — </a:t>
            </a:r>
            <a:r>
              <a:rPr lang="uk-UA" sz="1800" b="1" dirty="0">
                <a:highlight>
                  <a:srgbClr val="00FFFF"/>
                </a:highlight>
              </a:rPr>
              <a:t>буфер</a:t>
            </a:r>
            <a:r>
              <a:rPr lang="uk-UA" sz="1800" dirty="0"/>
              <a:t>. У буфері </a:t>
            </a:r>
            <a:r>
              <a:rPr lang="uk-UA" sz="1800" b="1" dirty="0">
                <a:highlight>
                  <a:srgbClr val="00FFFF"/>
                </a:highlight>
              </a:rPr>
              <a:t>накопичуються байти даних</a:t>
            </a:r>
            <a:r>
              <a:rPr lang="uk-UA" sz="1800" dirty="0"/>
              <a:t>, передача яких здійснюється після його заповнення.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0348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 *s</a:t>
            </a:r>
            <a:r>
              <a:rPr lang="en-US" sz="1800" dirty="0"/>
              <a:t> — </a:t>
            </a:r>
            <a:r>
              <a:rPr lang="uk-UA" sz="1800" dirty="0"/>
              <a:t>адреса, з якої беруться записувані у файл байти;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 *f</a:t>
            </a:r>
            <a:r>
              <a:rPr lang="en-US" sz="1800" dirty="0"/>
              <a:t> — </a:t>
            </a:r>
            <a:r>
              <a:rPr lang="uk-UA" sz="1800" dirty="0"/>
              <a:t>покажчик на файл, у який виконується запис.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відміну від особливостей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/>
              <a:t> </a:t>
            </a:r>
            <a:r>
              <a:rPr lang="uk-UA" sz="1800" dirty="0"/>
              <a:t>під час роботи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fputs</a:t>
            </a:r>
            <a:r>
              <a:rPr lang="en-US" sz="1800" dirty="0"/>
              <a:t> </a:t>
            </a:r>
            <a:r>
              <a:rPr lang="uk-UA" sz="1800" dirty="0"/>
              <a:t>символ кінця рядка у файл не записується.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Виконаємо</a:t>
            </a:r>
            <a:r>
              <a:rPr lang="ru-RU" sz="1800" dirty="0"/>
              <a:t> </a:t>
            </a:r>
            <a:r>
              <a:rPr lang="ru-RU" sz="1800" dirty="0" err="1"/>
              <a:t>порядкове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 з файлу (з </a:t>
            </a:r>
            <a:r>
              <a:rPr lang="ru-RU" sz="1800" dirty="0" err="1"/>
              <a:t>попереднього</a:t>
            </a:r>
            <a:r>
              <a:rPr lang="ru-RU" sz="1800" dirty="0"/>
              <a:t> прикладу) з </a:t>
            </a:r>
            <a:r>
              <a:rPr lang="ru-RU" sz="1800" dirty="0" err="1"/>
              <a:t>відомою</a:t>
            </a:r>
            <a:r>
              <a:rPr lang="ru-RU" sz="1800" dirty="0"/>
              <a:t> максимальною </a:t>
            </a:r>
            <a:r>
              <a:rPr lang="ru-RU" sz="1800" dirty="0" err="1"/>
              <a:t>довжиною</a:t>
            </a:r>
            <a:r>
              <a:rPr lang="ru-RU" sz="1800" dirty="0"/>
              <a:t> рядка.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B64D09-F41C-4C33-B065-FEB83206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631" y="0"/>
            <a:ext cx="5394738" cy="11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54651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ми вже знаємо, файли бувають текстові й бінарні. Однак розглянуті вище функції передбачені тільки для роботи з текстовими файлами.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E3C85A-4EA6-4D04-ACF2-5583F6C4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20" y="0"/>
            <a:ext cx="464547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1C2986-4782-47FE-8A41-3E9B2922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5" y="5423965"/>
            <a:ext cx="7116168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01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Для бінарного файлу</a:t>
            </a:r>
            <a:r>
              <a:rPr lang="uk-UA" sz="1800" dirty="0"/>
              <a:t> не передбачено використання рядків даних, й операції читання й запису означають роботу з набором байтів зазначеного розміру.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 відкриття бінарного файлу другим параметром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буде рядок «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rb</a:t>
            </a:r>
            <a:r>
              <a:rPr lang="en-US" sz="1800" dirty="0"/>
              <a:t>» </a:t>
            </a:r>
            <a:r>
              <a:rPr lang="uk-UA" sz="1800" dirty="0"/>
              <a:t>або «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wb</a:t>
            </a:r>
            <a:r>
              <a:rPr lang="en-US" sz="1800" dirty="0"/>
              <a:t>» (</a:t>
            </a:r>
            <a:r>
              <a:rPr lang="uk-UA" sz="1800" dirty="0"/>
              <a:t>і їхні альтернативи).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Для читання й запису двійкових даних </a:t>
            </a:r>
            <a:r>
              <a:rPr lang="uk-UA" sz="1800" dirty="0"/>
              <a:t>основними функціями 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fread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fwrite</a:t>
            </a:r>
            <a:r>
              <a:rPr lang="en-US" sz="1800" dirty="0"/>
              <a:t> </a:t>
            </a:r>
            <a:r>
              <a:rPr lang="uk-UA" sz="1800" dirty="0"/>
              <a:t>відповідно.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базовій реалізації кожної з них є такі чотири параметри: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покажчик на місце зберігання даних;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розмір зчитуваного або записуваного елемента в байтах.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максимальна кількість елементів, які потрібно прочитати (записати);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покажчик на структуру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Створимо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цілих</a:t>
            </a:r>
            <a:r>
              <a:rPr lang="ru-RU" sz="1800" dirty="0"/>
              <a:t> чисел і </a:t>
            </a:r>
            <a:r>
              <a:rPr lang="ru-RU" sz="1800" dirty="0" err="1"/>
              <a:t>запишемо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в </a:t>
            </a:r>
            <a:r>
              <a:rPr lang="ru-RU" sz="1800" dirty="0" err="1"/>
              <a:t>бінарний</a:t>
            </a:r>
            <a:r>
              <a:rPr lang="ru-RU" sz="1800" dirty="0"/>
              <a:t> файл.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652818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35450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</a:t>
            </a:r>
            <a:r>
              <a:rPr lang="ru-RU" sz="1800" dirty="0" err="1"/>
              <a:t>враховуючи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</a:t>
            </a:r>
            <a:r>
              <a:rPr lang="ru-RU" sz="1800" dirty="0" err="1"/>
              <a:t>масиву</a:t>
            </a:r>
            <a:r>
              <a:rPr lang="ru-RU" sz="1800" dirty="0"/>
              <a:t> </a:t>
            </a:r>
            <a:r>
              <a:rPr lang="ru-RU" sz="1800" dirty="0" err="1"/>
              <a:t>зберігаються</a:t>
            </a:r>
            <a:r>
              <a:rPr lang="ru-RU" sz="1800" dirty="0"/>
              <a:t> в </a:t>
            </a:r>
            <a:r>
              <a:rPr lang="ru-RU" sz="1800" dirty="0" err="1"/>
              <a:t>пам'яті</a:t>
            </a:r>
            <a:r>
              <a:rPr lang="ru-RU" sz="1800" dirty="0"/>
              <a:t> </a:t>
            </a:r>
            <a:r>
              <a:rPr lang="ru-RU" sz="1800" dirty="0" err="1"/>
              <a:t>послідовно</a:t>
            </a:r>
            <a:r>
              <a:rPr lang="ru-RU" sz="1800" dirty="0"/>
              <a:t>, то цикл, </a:t>
            </a:r>
            <a:r>
              <a:rPr lang="ru-RU" sz="1800" dirty="0" err="1"/>
              <a:t>організований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 для </a:t>
            </a:r>
            <a:r>
              <a:rPr lang="ru-RU" sz="1800" dirty="0" err="1"/>
              <a:t>поелементного</a:t>
            </a:r>
            <a:r>
              <a:rPr lang="ru-RU" sz="1800" dirty="0"/>
              <a:t> </a:t>
            </a:r>
            <a:r>
              <a:rPr lang="ru-RU" sz="1800" dirty="0" err="1"/>
              <a:t>запису</a:t>
            </a:r>
            <a:r>
              <a:rPr lang="ru-RU" sz="1800" dirty="0"/>
              <a:t> в </a:t>
            </a:r>
            <a:r>
              <a:rPr lang="ru-RU" sz="1800" dirty="0" err="1"/>
              <a:t>масив</a:t>
            </a:r>
            <a:r>
              <a:rPr lang="ru-RU" sz="1800" dirty="0"/>
              <a:t>,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замінений</a:t>
            </a:r>
            <a:r>
              <a:rPr lang="ru-RU" sz="1800" dirty="0"/>
              <a:t> </a:t>
            </a:r>
            <a:r>
              <a:rPr lang="ru-RU" sz="1800" dirty="0" err="1"/>
              <a:t>лише</a:t>
            </a:r>
            <a:r>
              <a:rPr lang="ru-RU" sz="1800" dirty="0"/>
              <a:t> одним оператором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B935D3-0493-4B88-9D4A-9076BF50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8" y="65642"/>
            <a:ext cx="5721753" cy="67923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4C3AB7-9291-459E-91B9-36DF030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" y="3252486"/>
            <a:ext cx="5683170" cy="102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fread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/>
              <a:t>для </a:t>
            </a:r>
            <a:r>
              <a:rPr lang="ru-RU" sz="1800" dirty="0" err="1"/>
              <a:t>читання</a:t>
            </a:r>
            <a:r>
              <a:rPr lang="ru-RU" sz="1800" dirty="0"/>
              <a:t> </a:t>
            </a:r>
            <a:r>
              <a:rPr lang="ru-RU" sz="1800" dirty="0" err="1"/>
              <a:t>бінарних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є </a:t>
            </a:r>
            <a:r>
              <a:rPr lang="ru-RU" sz="1800" dirty="0" err="1"/>
              <a:t>аналогічним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Через те,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бінарний</a:t>
            </a:r>
            <a:r>
              <a:rPr lang="ru-RU" sz="1800" dirty="0"/>
              <a:t> файл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послідовна</a:t>
            </a:r>
            <a:r>
              <a:rPr lang="ru-RU" sz="1800" dirty="0"/>
              <a:t> структура </a:t>
            </a:r>
            <a:r>
              <a:rPr lang="ru-RU" sz="1800" dirty="0" err="1"/>
              <a:t>даних</a:t>
            </a:r>
            <a:r>
              <a:rPr lang="ru-RU" sz="1800" dirty="0"/>
              <a:t>, то в </a:t>
            </a:r>
            <a:r>
              <a:rPr lang="ru-RU" sz="1800" dirty="0" err="1"/>
              <a:t>результаті</a:t>
            </a:r>
            <a:r>
              <a:rPr lang="ru-RU" sz="1800" dirty="0"/>
              <a:t> </a:t>
            </a:r>
            <a:r>
              <a:rPr lang="ru-RU" sz="1800" dirty="0" err="1"/>
              <a:t>відкриття</a:t>
            </a:r>
            <a:r>
              <a:rPr lang="ru-RU" sz="1800" dirty="0"/>
              <a:t> файлу буде </a:t>
            </a:r>
            <a:r>
              <a:rPr lang="ru-RU" sz="1800" dirty="0" err="1"/>
              <a:t>доступний</a:t>
            </a:r>
            <a:r>
              <a:rPr lang="ru-RU" sz="1800" dirty="0"/>
              <a:t> перший байт </a:t>
            </a:r>
            <a:r>
              <a:rPr lang="ru-RU" sz="1800" dirty="0" err="1"/>
              <a:t>інформації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в </a:t>
            </a:r>
            <a:r>
              <a:rPr lang="ru-RU" sz="1800" dirty="0" err="1"/>
              <a:t>ньому</a:t>
            </a:r>
            <a:r>
              <a:rPr lang="ru-RU" sz="1800" dirty="0"/>
              <a:t> </a:t>
            </a:r>
            <a:r>
              <a:rPr lang="ru-RU" sz="1800" dirty="0" err="1"/>
              <a:t>зберігається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нам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зчитати</a:t>
            </a:r>
            <a:r>
              <a:rPr lang="ru-RU" sz="1800" dirty="0"/>
              <a:t> </a:t>
            </a:r>
            <a:r>
              <a:rPr lang="ru-RU" sz="1800" dirty="0" err="1"/>
              <a:t>десяте</a:t>
            </a:r>
            <a:r>
              <a:rPr lang="ru-RU" sz="1800" dirty="0"/>
              <a:t> число, а </a:t>
            </a:r>
            <a:r>
              <a:rPr lang="ru-RU" sz="1800" dirty="0" err="1"/>
              <a:t>потім</a:t>
            </a:r>
            <a:r>
              <a:rPr lang="ru-RU" sz="1800" dirty="0"/>
              <a:t> перше.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послідовного</a:t>
            </a:r>
            <a:r>
              <a:rPr lang="ru-RU" sz="1800" dirty="0"/>
              <a:t> доступу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реалізувати</a:t>
            </a:r>
            <a:r>
              <a:rPr lang="ru-RU" sz="1800" dirty="0"/>
              <a:t> в </a:t>
            </a:r>
            <a:r>
              <a:rPr lang="ru-RU" sz="1800" dirty="0" err="1"/>
              <a:t>такий</a:t>
            </a:r>
            <a:r>
              <a:rPr lang="ru-RU" sz="1800" dirty="0"/>
              <a:t> </a:t>
            </a:r>
            <a:r>
              <a:rPr lang="ru-RU" sz="1800" dirty="0" err="1"/>
              <a:t>спосіб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942717-F558-4A13-B78C-EEBF7DCB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2" y="1464802"/>
            <a:ext cx="6763694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3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0DE06-60F4-4F54-910C-82D5686B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550" y="-1"/>
            <a:ext cx="307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55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Читання чисел із файлу в такий спосіб (у циклі) з подальшим повторним відкриттям файлу — не найзручніший і не найкомпактніший спосіб вирішення.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можемо відкрити наш файл у режимі «</a:t>
            </a:r>
            <a:r>
              <a:rPr lang="en-US" sz="1800" dirty="0" err="1"/>
              <a:t>r+b</a:t>
            </a:r>
            <a:r>
              <a:rPr lang="en-US" sz="1800" dirty="0"/>
              <a:t>», </a:t>
            </a:r>
            <a:r>
              <a:rPr lang="uk-UA" sz="1800" dirty="0"/>
              <a:t>отримавши права на читання й запис. Такий режим забезпечує нам довільний доступ.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Після цього нам знадобляться функції позиціонування файлового покажчика</a:t>
            </a:r>
            <a:r>
              <a:rPr lang="uk-UA" sz="1800" dirty="0"/>
              <a:t>. Спочатку необхідно виконати читання поточної позиції покажчика у файлі, наприклад, за допомогою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fgetpos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Потім потрібно виконати перехід до потрібної позиції у файлі, наприклад, за допомогою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fseek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Розглянемо загальний синтаксис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fseek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загальний синтаксис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fseek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44633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fseek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(FILE *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long int offset, int origin);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fileName</a:t>
            </a:r>
            <a:r>
              <a:rPr lang="en-US" sz="1800" dirty="0"/>
              <a:t> — </a:t>
            </a:r>
            <a:r>
              <a:rPr lang="uk-UA" sz="1800" dirty="0"/>
              <a:t>файловий покажчик;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offset</a:t>
            </a:r>
            <a:r>
              <a:rPr lang="en-US" sz="1800" dirty="0"/>
              <a:t> — </a:t>
            </a:r>
            <a:r>
              <a:rPr lang="uk-UA" sz="1800" dirty="0"/>
              <a:t>зсув (кількість байтів, на які буде </a:t>
            </a:r>
            <a:r>
              <a:rPr lang="uk-UA" sz="1800" dirty="0" err="1"/>
              <a:t>зсунуто</a:t>
            </a:r>
            <a:r>
              <a:rPr lang="uk-UA" sz="1800" dirty="0"/>
              <a:t> покажчик файлу, починаючи з точки початку відліку);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origin</a:t>
            </a:r>
            <a:r>
              <a:rPr lang="en-US" sz="1800" dirty="0"/>
              <a:t> — </a:t>
            </a:r>
            <a:r>
              <a:rPr lang="uk-UA" sz="1800" dirty="0"/>
              <a:t>позиція початку відліку, який може бути одним із таких значень (визначені 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/>
              <a:t>):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SEEK_SET </a:t>
            </a:r>
            <a:r>
              <a:rPr lang="en-US" sz="1800" dirty="0"/>
              <a:t>— </a:t>
            </a:r>
            <a:r>
              <a:rPr lang="uk-UA" sz="1800" dirty="0"/>
              <a:t>з початку файлу;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SEEK_CUR </a:t>
            </a:r>
            <a:r>
              <a:rPr lang="en-US" sz="1800" dirty="0"/>
              <a:t>— </a:t>
            </a:r>
            <a:r>
              <a:rPr lang="uk-UA" sz="1800" dirty="0"/>
              <a:t>з поточної позиції;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SEEK_END </a:t>
            </a:r>
            <a:r>
              <a:rPr lang="en-US" sz="1800" dirty="0"/>
              <a:t>— </a:t>
            </a:r>
            <a:r>
              <a:rPr lang="uk-UA" sz="1800" dirty="0"/>
              <a:t>з кінця файлу.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поверне</a:t>
            </a:r>
            <a:r>
              <a:rPr lang="ru-RU" sz="1800" dirty="0"/>
              <a:t> </a:t>
            </a:r>
            <a:r>
              <a:rPr lang="ru-RU" sz="1800" dirty="0" err="1"/>
              <a:t>нульове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за </a:t>
            </a:r>
            <a:r>
              <a:rPr lang="ru-RU" sz="1800" dirty="0" err="1"/>
              <a:t>успішного</a:t>
            </a:r>
            <a:r>
              <a:rPr lang="ru-RU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 </a:t>
            </a:r>
            <a:r>
              <a:rPr lang="ru-RU" sz="1800" dirty="0" err="1"/>
              <a:t>зсуву</a:t>
            </a:r>
            <a:r>
              <a:rPr lang="ru-RU" sz="1800" dirty="0"/>
              <a:t> </a:t>
            </a:r>
            <a:r>
              <a:rPr lang="ru-RU" sz="1800" dirty="0" err="1"/>
              <a:t>покажчика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нульове</a:t>
            </a:r>
            <a:r>
              <a:rPr lang="ru-RU" sz="1800" dirty="0"/>
              <a:t> в </a:t>
            </a:r>
            <a:r>
              <a:rPr lang="ru-RU" sz="1800" dirty="0" err="1"/>
              <a:t>результаті</a:t>
            </a:r>
            <a:r>
              <a:rPr lang="ru-RU" sz="1800" dirty="0"/>
              <a:t> </a:t>
            </a:r>
            <a:r>
              <a:rPr lang="ru-RU" sz="1800" dirty="0" err="1"/>
              <a:t>виникнення</a:t>
            </a:r>
            <a:r>
              <a:rPr lang="ru-RU" sz="1800" dirty="0"/>
              <a:t> </a:t>
            </a:r>
            <a:r>
              <a:rPr lang="ru-RU" sz="1800" dirty="0" err="1"/>
              <a:t>збою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Для </a:t>
            </a:r>
            <a:r>
              <a:rPr lang="ru-RU" sz="1800" dirty="0" err="1"/>
              <a:t>організації</a:t>
            </a:r>
            <a:r>
              <a:rPr lang="ru-RU" sz="1800" dirty="0"/>
              <a:t> такого прямого доступу </a:t>
            </a:r>
            <a:r>
              <a:rPr lang="ru-RU" sz="1800" dirty="0" err="1"/>
              <a:t>потрібно</a:t>
            </a:r>
            <a:r>
              <a:rPr lang="ru-RU" sz="1800" dirty="0"/>
              <a:t> знати </a:t>
            </a:r>
            <a:r>
              <a:rPr lang="ru-RU" sz="1800" dirty="0" err="1"/>
              <a:t>розташування</a:t>
            </a:r>
            <a:r>
              <a:rPr lang="ru-RU" sz="1800" dirty="0"/>
              <a:t> (номер байта) </a:t>
            </a:r>
            <a:r>
              <a:rPr lang="ru-RU" sz="1800" dirty="0" err="1"/>
              <a:t>значення</a:t>
            </a:r>
            <a:r>
              <a:rPr lang="ru-RU" sz="1800" dirty="0"/>
              <a:t> у </a:t>
            </a:r>
            <a:r>
              <a:rPr lang="ru-RU" sz="1800" dirty="0" err="1"/>
              <a:t>файлі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21546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81990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двійковому файлі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b_data.dat </a:t>
            </a:r>
            <a:r>
              <a:rPr lang="uk-UA" sz="1800" dirty="0"/>
              <a:t>поміняти місцями найбільше й найменше з дійсних чисел.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ми відкрили бінарний файл у режимі запису й записали в нього цілі числа від 0 до 9 включно. Потім відкрили бінарний файл для читання і виконали читання чисел із файлу в динамічний масив </a:t>
            </a:r>
            <a:r>
              <a:rPr lang="en-US" sz="1800" dirty="0"/>
              <a:t>a (</a:t>
            </a:r>
            <a:r>
              <a:rPr lang="uk-UA" sz="1800" dirty="0"/>
              <a:t>попередньо виділивши пам'ять для зберігання дійсних чисел, які міститимуться в масиві). Далі ми виконали пошук у масиві а максимального (</a:t>
            </a:r>
            <a:r>
              <a:rPr lang="en-US" sz="1800" dirty="0"/>
              <a:t>max) </a:t>
            </a:r>
            <a:r>
              <a:rPr lang="uk-UA" sz="1800" dirty="0"/>
              <a:t>і мінімального (</a:t>
            </a:r>
            <a:r>
              <a:rPr lang="en-US" sz="1800" dirty="0"/>
              <a:t>min) </a:t>
            </a:r>
            <a:r>
              <a:rPr lang="uk-UA" sz="1800" dirty="0"/>
              <a:t>елемента, визначили їхні індекси (</a:t>
            </a:r>
            <a:r>
              <a:rPr lang="en-US" sz="1800" dirty="0" err="1"/>
              <a:t>imax</a:t>
            </a:r>
            <a:r>
              <a:rPr lang="en-US" sz="1800" dirty="0"/>
              <a:t>, </a:t>
            </a:r>
            <a:r>
              <a:rPr lang="en-US" sz="1800" dirty="0" err="1"/>
              <a:t>imin</a:t>
            </a:r>
            <a:r>
              <a:rPr lang="en-US" sz="1800" dirty="0"/>
              <a:t>).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Останнім етапом є пересування покажчика файлу до позиції максимального значення (</a:t>
            </a:r>
            <a:r>
              <a:rPr lang="en-US" sz="1800" dirty="0" err="1"/>
              <a:t>imax</a:t>
            </a:r>
            <a:r>
              <a:rPr lang="en-US" sz="1800" dirty="0"/>
              <a:t>) </a:t>
            </a:r>
            <a:r>
              <a:rPr lang="uk-UA" sz="1800" dirty="0"/>
              <a:t>і запис у цю позицію значення мінімального елемента (</a:t>
            </a:r>
            <a:r>
              <a:rPr lang="en-US" sz="1800" dirty="0"/>
              <a:t>min). </a:t>
            </a:r>
            <a:r>
              <a:rPr lang="uk-UA" sz="1800" dirty="0"/>
              <a:t>Цей же крок був виконаний і для максимального елемента та позиції </a:t>
            </a:r>
            <a:r>
              <a:rPr lang="en-US" sz="1800" dirty="0" err="1"/>
              <a:t>imin</a:t>
            </a:r>
            <a:r>
              <a:rPr lang="en-US" sz="1800" dirty="0"/>
              <a:t>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6F5B42-3A24-4860-A1AB-D915A593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547" y="-104172"/>
            <a:ext cx="3232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Пошук файлів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Пошук файлів </a:t>
            </a:r>
            <a:r>
              <a:rPr lang="uk-UA" sz="1800" dirty="0"/>
              <a:t>можна виконувати, використовуючи дві функції з бібліотеки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io.h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findnext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Пошук файлів виконується за двома параметрами (критеріями пошуку): </a:t>
            </a:r>
            <a:r>
              <a:rPr lang="uk-UA" sz="1800" b="1" dirty="0">
                <a:highlight>
                  <a:srgbClr val="00FFFF"/>
                </a:highlight>
              </a:rPr>
              <a:t>де шукати файл </a:t>
            </a:r>
            <a:r>
              <a:rPr lang="uk-UA" sz="1800" dirty="0"/>
              <a:t>(наприклад, конкретний каталог на диску) і </a:t>
            </a:r>
            <a:r>
              <a:rPr lang="uk-UA" sz="1800" b="1" dirty="0">
                <a:highlight>
                  <a:srgbClr val="00FFFF"/>
                </a:highlight>
              </a:rPr>
              <a:t>який саме </a:t>
            </a:r>
            <a:r>
              <a:rPr lang="uk-UA" sz="1800" dirty="0"/>
              <a:t>(яким вимогам, шаблону, мають задовольняти знайдені в результаті пошуку файли).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те, що результати пошуку можуть містити не один, а кілька файлів, які відповідають критеріям пошуку, то </a:t>
            </a:r>
            <a:r>
              <a:rPr lang="uk-UA" sz="1800" b="1" dirty="0">
                <a:highlight>
                  <a:srgbClr val="00FF00"/>
                </a:highlight>
              </a:rPr>
              <a:t>пошук виконується у два етапи</a:t>
            </a:r>
            <a:r>
              <a:rPr lang="uk-UA" sz="1800" dirty="0"/>
              <a:t>, кожен із яких реалізується за допомогою виклику відповідної функції. Спочатку використовується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яка знаходить тільки перше ім'я файлу, що відповідає шаблону пошуку. Далі застосовується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findnext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яка продовжує пошук, розпочатий функцією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з тими самими параметрами.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68863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файлу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Текстовий потік</a:t>
            </a:r>
            <a:r>
              <a:rPr lang="uk-UA" sz="1800" dirty="0"/>
              <a:t> являє собою послідовність символів, яка може складатися з одного або декількох рядків тексту. За передачі символу з текстового потоку на екран деякі із символів не відображаються (наприклад, символ нового рядка).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Двійковий (бінарний) потік</a:t>
            </a:r>
            <a:r>
              <a:rPr lang="uk-UA" sz="1800" dirty="0">
                <a:highlight>
                  <a:srgbClr val="00FFFF"/>
                </a:highlight>
              </a:rPr>
              <a:t> </a:t>
            </a:r>
            <a:r>
              <a:rPr lang="uk-UA" sz="1800" dirty="0"/>
              <a:t>— це послідовність байтів довільних даних, які завжди однозначно відповідають тим байтам інформації, яка зберігається на зовнішньому носії.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1026" name="Picture 2" descr="Set your data free by participating in our Open Data Streaming program -  DEV Community">
            <a:extLst>
              <a:ext uri="{FF2B5EF4-FFF2-40B4-BE49-F238E27FC236}">
                <a16:creationId xmlns:a16="http://schemas.microsoft.com/office/drawing/2014/main" id="{5430897B-4A4F-488B-91C4-D2DB0EDBA9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36" y="3198402"/>
            <a:ext cx="8713326" cy="36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978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path</a:t>
            </a:r>
            <a:r>
              <a:rPr lang="en-US" sz="1800" dirty="0"/>
              <a:t> — </a:t>
            </a:r>
            <a:r>
              <a:rPr lang="uk-UA" sz="1800" dirty="0"/>
              <a:t>символьний рядок, який являє собою комбінацію шляху (де шукати файли) і шаблону-маски (які файли шукати);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fileinfo</a:t>
            </a:r>
            <a:r>
              <a:rPr lang="en-US" sz="1800" dirty="0"/>
              <a:t> — </a:t>
            </a:r>
            <a:r>
              <a:rPr lang="uk-UA" sz="1800" dirty="0"/>
              <a:t>покажчик на об'єкт структури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/>
              <a:t>, </a:t>
            </a:r>
            <a:r>
              <a:rPr lang="uk-UA" sz="1800" dirty="0"/>
              <a:t>у який буде записана інформація про знайдений файл у разі успішного пошуку.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/>
              <a:t>— </a:t>
            </a:r>
            <a:r>
              <a:rPr lang="uk-UA" sz="1800" dirty="0"/>
              <a:t>це унікальний дескриптор пошуку, що ідентифікує файл або групу файлів, які відповідають критеріям пошуку.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пошук завершиться невдачею, то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поверне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Задати цільові атрибути файлу (наприклад, знайти файли тільки для читання) для обмеження операції пошуку файлів неможливо. Ці атрибути будуть повернуті в поле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attrib</a:t>
            </a:r>
            <a:r>
              <a:rPr lang="en-US" sz="1800" dirty="0"/>
              <a:t> </a:t>
            </a:r>
            <a:r>
              <a:rPr lang="uk-UA" sz="1800" dirty="0"/>
              <a:t>структури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A2C805-E9C8-445B-B755-30558F66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03" y="0"/>
            <a:ext cx="7440593" cy="10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2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склад (поля) структури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/>
              <a:t>: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■ unsigned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attrib</a:t>
            </a:r>
            <a:r>
              <a:rPr lang="en-US" sz="1800" dirty="0"/>
              <a:t> — </a:t>
            </a:r>
            <a:r>
              <a:rPr lang="uk-UA" sz="1800" dirty="0"/>
              <a:t>дані про атрибути файлу, приклади можливих значень (визначені 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io.h</a:t>
            </a:r>
            <a:r>
              <a:rPr lang="en-US" sz="1800" dirty="0"/>
              <a:t>): </a:t>
            </a:r>
          </a:p>
          <a:p>
            <a:pPr marL="997200" lvl="1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/>
              <a:t>▷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_A_NORMAL </a:t>
            </a:r>
            <a:r>
              <a:rPr lang="en-US" sz="1400" dirty="0"/>
              <a:t>— </a:t>
            </a:r>
            <a:r>
              <a:rPr lang="uk-UA" sz="1400" dirty="0"/>
              <a:t>звичайний файл, читання й запис можливі без обмежень, </a:t>
            </a:r>
            <a:endParaRPr lang="en-US" sz="1400" dirty="0"/>
          </a:p>
          <a:p>
            <a:pPr marL="997200" lvl="1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400" dirty="0"/>
              <a:t>▷ </a:t>
            </a:r>
            <a:r>
              <a:rPr lang="uk-UA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A_RDONLY </a:t>
            </a:r>
            <a:r>
              <a:rPr lang="en-US" sz="1400" dirty="0"/>
              <a:t>— </a:t>
            </a:r>
            <a:r>
              <a:rPr lang="uk-UA" sz="1400" dirty="0"/>
              <a:t>файл тільки для читання (неможливо відкрити для запису або створити файл із цим ім'ям), </a:t>
            </a:r>
            <a:endParaRPr lang="en-US" sz="1400" dirty="0"/>
          </a:p>
          <a:p>
            <a:pPr marL="997200" lvl="1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400" dirty="0"/>
              <a:t>▷ _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A_ARCH </a:t>
            </a:r>
            <a:r>
              <a:rPr lang="en-US" sz="1400" dirty="0"/>
              <a:t>— </a:t>
            </a:r>
            <a:r>
              <a:rPr lang="uk-UA" sz="1400" dirty="0"/>
              <a:t>архівний файл. </a:t>
            </a:r>
            <a:endParaRPr lang="en-US" sz="14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time_create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— </a:t>
            </a:r>
            <a:r>
              <a:rPr lang="uk-UA" sz="1800" dirty="0"/>
              <a:t>час (і дата) створення файлу (так само -1 для </a:t>
            </a:r>
            <a:r>
              <a:rPr lang="en-US" sz="1800" dirty="0"/>
              <a:t>FAT-</a:t>
            </a:r>
            <a:r>
              <a:rPr lang="uk-UA" sz="1800" dirty="0"/>
              <a:t>систем) у форматі </a:t>
            </a:r>
            <a:r>
              <a:rPr lang="en-US" sz="1800" dirty="0"/>
              <a:t>UTC.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time_access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— </a:t>
            </a:r>
            <a:r>
              <a:rPr lang="uk-UA" sz="1800" dirty="0"/>
              <a:t>час (і дата) останнього відкриття файлу (так само -1 для </a:t>
            </a:r>
            <a:r>
              <a:rPr lang="en-US" sz="1800" dirty="0"/>
              <a:t>FAT-</a:t>
            </a:r>
            <a:r>
              <a:rPr lang="uk-UA" sz="1800" dirty="0"/>
              <a:t>систем) у форматі </a:t>
            </a:r>
            <a:r>
              <a:rPr lang="en-US" sz="1800" dirty="0"/>
              <a:t>UTC.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time_write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— </a:t>
            </a:r>
            <a:r>
              <a:rPr lang="uk-UA" sz="1800" dirty="0"/>
              <a:t>час (і дата) останнього редагування (останнього запису) файлу.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fsize_t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size </a:t>
            </a:r>
            <a:r>
              <a:rPr lang="en-US" sz="1800" dirty="0"/>
              <a:t>— </a:t>
            </a:r>
            <a:r>
              <a:rPr lang="uk-UA" sz="1800" dirty="0"/>
              <a:t>розмір файлу (його довжина в байтах).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 name[260] </a:t>
            </a:r>
            <a:r>
              <a:rPr lang="en-US" sz="1800" dirty="0"/>
              <a:t>— </a:t>
            </a:r>
            <a:r>
              <a:rPr lang="uk-UA" sz="1800" dirty="0"/>
              <a:t>ім'я файлу.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приклад використання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Нехай необхідно знайти перший файл із розширенням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1800" dirty="0"/>
              <a:t> </a:t>
            </a:r>
            <a:r>
              <a:rPr lang="uk-UA" sz="1800" dirty="0"/>
              <a:t>у поточному каталозі та вивести його ім'я: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61660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пошук буде успішним (тобто в поточному каталозі є принаймні один файл із розширенням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1800" dirty="0"/>
              <a:t>), </a:t>
            </a:r>
            <a:r>
              <a:rPr lang="uk-UA" sz="1800" dirty="0"/>
              <a:t>то інформація про цей перший знайдений файл буде записана в об’єкт структури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myfileinfo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задання маски пошуку можна використовувати будь-які комбінації всіх символів узагальнення, які підтримуються поточною операційною системою (наприклад,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?</a:t>
            </a:r>
            <a:r>
              <a:rPr lang="uk-UA" sz="1800" dirty="0"/>
              <a:t>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Після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 оперативній пам'яті буде сформована деяка група об'єктів (з унікальним номером, що повертається функцією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/>
              <a:t>) </a:t>
            </a:r>
            <a:r>
              <a:rPr lang="uk-UA" sz="1800" dirty="0"/>
              <a:t>структури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із власним внутрішнім покажчиком, який на початку встановлений на об'єкт, асоційований із першим знайденим файлом.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80B37A-F861-40C2-9EAF-6D4CE60F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10" y="0"/>
            <a:ext cx="4080779" cy="27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0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Для продовження пошуку </a:t>
            </a:r>
            <a:r>
              <a:rPr lang="uk-UA" sz="1800" dirty="0"/>
              <a:t>(у разі, коли кілька файлів задовольняють критеріям пошуку) нам потрібно після виклику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викликати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findnext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і передати їй як параметр результати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а саме змінну, яка містить покажчик на групу об'єктів структури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результат роботи функції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547603-ADAE-49E3-9AD4-F55637DC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14" y="2556467"/>
            <a:ext cx="7511970" cy="11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2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Один виклик цієї функції реалізує перехід на наступний знайдений файл у групі, отриманої в результаті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Відповідно, цю функцію зазвичай викликають у циклі (поки результат роботи функції не дорівнює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uk-UA" sz="1800" dirty="0"/>
              <a:t>, ситуація досягнення кінця списку файлів із групи).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Параметри функції: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done</a:t>
            </a:r>
            <a:r>
              <a:rPr lang="en-US" sz="1800" dirty="0"/>
              <a:t> — </a:t>
            </a:r>
            <a:r>
              <a:rPr lang="uk-UA" sz="1800" dirty="0"/>
              <a:t>унікальний номер групи файлів у пам'яті (результат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на першому етапі процедури пошуку).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fileinfo</a:t>
            </a:r>
            <a:r>
              <a:rPr lang="en-US" sz="1800" dirty="0"/>
              <a:t> — </a:t>
            </a:r>
            <a:r>
              <a:rPr lang="uk-UA" sz="1800" dirty="0"/>
              <a:t>покажчик на об'єкт структури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finddata_t</a:t>
            </a:r>
            <a:r>
              <a:rPr lang="en-US" sz="1800" dirty="0"/>
              <a:t>, </a:t>
            </a:r>
            <a:r>
              <a:rPr lang="uk-UA" sz="1800" dirty="0"/>
              <a:t>у який буде записана інформація про знайдений файл у разі успішного пошуку.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разі успішного пошуку (у групі файлів, отриманої в результаті роботи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ще є файли) функція повертає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інакше 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кілька прикладів на використання функцій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findfirst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findnext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0327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EA9729-1257-4C1E-9111-78F7AA1F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8" y="0"/>
            <a:ext cx="4486901" cy="2419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EA9810-247F-42F3-874B-0EF91A0F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23" y="2646422"/>
            <a:ext cx="5190936" cy="4211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08ACEC-D814-431E-932B-D55A0640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440" y="4219685"/>
            <a:ext cx="403916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E267AD-45DE-49B0-A27E-0C83B9C0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86" y="0"/>
            <a:ext cx="656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96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3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D48AD0-6C4A-4BC0-A90F-87165EEE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58" y="-1"/>
            <a:ext cx="667322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20C16A-48BB-464B-B302-5BD551F2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712" y="4933358"/>
            <a:ext cx="393437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12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B0A85F-26DE-4AB7-B811-4027E6E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6" y="15050"/>
            <a:ext cx="532649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46C885-9888-4AAC-A110-4B4D7A74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65" y="2743865"/>
            <a:ext cx="5877745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Базовий</a:t>
            </a:r>
            <a:r>
              <a:rPr lang="ru-RU" b="1" dirty="0"/>
              <a:t> </a:t>
            </a:r>
            <a:r>
              <a:rPr lang="ru-RU" b="1" dirty="0" err="1"/>
              <a:t>файловий</a:t>
            </a:r>
            <a:r>
              <a:rPr lang="ru-RU" b="1" dirty="0"/>
              <a:t> </a:t>
            </a:r>
            <a:r>
              <a:rPr lang="ru-RU" b="1" dirty="0" err="1"/>
              <a:t>ввід</a:t>
            </a:r>
            <a:r>
              <a:rPr lang="ru-RU" b="1" dirty="0"/>
              <a:t> і </a:t>
            </a:r>
            <a:r>
              <a:rPr lang="ru-RU" b="1" dirty="0" err="1"/>
              <a:t>вивід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Робота файлового вводу/</a:t>
            </a:r>
            <a:r>
              <a:rPr lang="ru-RU" sz="1800" dirty="0" err="1"/>
              <a:t>виводу</a:t>
            </a:r>
            <a:r>
              <a:rPr lang="ru-RU" sz="1800" dirty="0"/>
              <a:t> в </a:t>
            </a:r>
            <a:r>
              <a:rPr lang="ru-RU" sz="1800" dirty="0" err="1"/>
              <a:t>мові</a:t>
            </a:r>
            <a:r>
              <a:rPr lang="ru-RU" sz="1800" dirty="0"/>
              <a:t> C++ </a:t>
            </a:r>
            <a:r>
              <a:rPr lang="ru-RU" sz="1800" dirty="0" err="1"/>
              <a:t>майже</a:t>
            </a:r>
            <a:r>
              <a:rPr lang="ru-RU" sz="1800" dirty="0"/>
              <a:t> </a:t>
            </a:r>
            <a:r>
              <a:rPr lang="ru-RU" sz="1800" dirty="0" err="1"/>
              <a:t>аналогічна</a:t>
            </a:r>
            <a:r>
              <a:rPr lang="ru-RU" sz="1800" dirty="0"/>
              <a:t> </a:t>
            </a:r>
            <a:r>
              <a:rPr lang="ru-RU" sz="1800" dirty="0" err="1"/>
              <a:t>роботі</a:t>
            </a:r>
            <a:r>
              <a:rPr lang="ru-RU" sz="1800" dirty="0"/>
              <a:t> </a:t>
            </a:r>
            <a:r>
              <a:rPr lang="ru-RU" sz="1800" dirty="0" err="1"/>
              <a:t>звичайних</a:t>
            </a:r>
            <a:r>
              <a:rPr lang="ru-RU" sz="1800" dirty="0"/>
              <a:t> </a:t>
            </a:r>
            <a:r>
              <a:rPr lang="ru-RU" sz="1800" dirty="0" err="1"/>
              <a:t>потоків</a:t>
            </a:r>
            <a:r>
              <a:rPr lang="ru-RU" sz="1800" dirty="0"/>
              <a:t> вводу/</a:t>
            </a:r>
            <a:r>
              <a:rPr lang="ru-RU" sz="1800" dirty="0" err="1"/>
              <a:t>виводу</a:t>
            </a:r>
            <a:r>
              <a:rPr lang="ru-RU" sz="1800" dirty="0"/>
              <a:t> (але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своїми</a:t>
            </a:r>
            <a:r>
              <a:rPr lang="ru-RU" sz="1800" dirty="0"/>
              <a:t> нюансами).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Є три основні класи файлового вводу/виводу в мові </a:t>
            </a:r>
            <a:r>
              <a:rPr lang="en-US" sz="1800" dirty="0"/>
              <a:t>C++: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ifstream</a:t>
            </a:r>
            <a:r>
              <a:rPr lang="en-US" sz="1800" dirty="0"/>
              <a:t> (</a:t>
            </a:r>
            <a:r>
              <a:rPr lang="uk-UA" sz="1800" dirty="0"/>
              <a:t>є дочірнім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istream</a:t>
            </a:r>
            <a:r>
              <a:rPr lang="en-US" sz="1800" dirty="0"/>
              <a:t>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en-US" sz="1800" dirty="0"/>
              <a:t> (</a:t>
            </a:r>
            <a:r>
              <a:rPr lang="uk-UA" sz="1800" dirty="0"/>
              <a:t>є дочірнім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ostream</a:t>
            </a:r>
            <a:r>
              <a:rPr lang="en-US" sz="1800" dirty="0"/>
              <a:t>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fstream</a:t>
            </a:r>
            <a:r>
              <a:rPr lang="en-US" sz="1800" dirty="0"/>
              <a:t> (</a:t>
            </a:r>
            <a:r>
              <a:rPr lang="uk-UA" sz="1800" dirty="0"/>
              <a:t>є дочірнім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).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цих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</a:t>
            </a:r>
            <a:r>
              <a:rPr lang="ru-RU" sz="1800" b="1" dirty="0" err="1"/>
              <a:t>однонаправлений</a:t>
            </a:r>
            <a:r>
              <a:rPr lang="ru-RU" sz="1800" b="1" dirty="0"/>
              <a:t> </a:t>
            </a:r>
            <a:r>
              <a:rPr lang="ru-RU" sz="1800" b="1" dirty="0" err="1"/>
              <a:t>файловий</a:t>
            </a:r>
            <a:r>
              <a:rPr lang="ru-RU" sz="1800" b="1" dirty="0"/>
              <a:t> </a:t>
            </a:r>
            <a:r>
              <a:rPr lang="ru-RU" sz="1800" b="1" dirty="0" err="1"/>
              <a:t>ввід</a:t>
            </a:r>
            <a:r>
              <a:rPr lang="ru-RU" sz="1800" dirty="0"/>
              <a:t>, </a:t>
            </a:r>
            <a:r>
              <a:rPr lang="ru-RU" sz="1800" b="1" dirty="0" err="1"/>
              <a:t>однонаправлений</a:t>
            </a:r>
            <a:r>
              <a:rPr lang="ru-RU" sz="1800" b="1" dirty="0"/>
              <a:t> </a:t>
            </a:r>
            <a:r>
              <a:rPr lang="ru-RU" sz="1800" b="1" dirty="0" err="1"/>
              <a:t>файловий</a:t>
            </a:r>
            <a:r>
              <a:rPr lang="ru-RU" sz="1800" b="1" dirty="0"/>
              <a:t> </a:t>
            </a:r>
            <a:r>
              <a:rPr lang="ru-RU" sz="1800" b="1" dirty="0" err="1"/>
              <a:t>вивід</a:t>
            </a:r>
            <a:r>
              <a:rPr lang="ru-RU" sz="1800" dirty="0"/>
              <a:t> і </a:t>
            </a:r>
            <a:r>
              <a:rPr lang="ru-RU" sz="1800" b="1" dirty="0" err="1"/>
              <a:t>двонаправлений</a:t>
            </a:r>
            <a:r>
              <a:rPr lang="ru-RU" sz="1800" b="1" dirty="0"/>
              <a:t> </a:t>
            </a:r>
            <a:r>
              <a:rPr lang="ru-RU" sz="1800" b="1" dirty="0" err="1"/>
              <a:t>файловий</a:t>
            </a:r>
            <a:r>
              <a:rPr lang="ru-RU" sz="1800" b="1" dirty="0"/>
              <a:t> </a:t>
            </a:r>
            <a:r>
              <a:rPr lang="ru-RU" sz="1800" b="1" dirty="0" err="1"/>
              <a:t>ввід</a:t>
            </a:r>
            <a:r>
              <a:rPr lang="ru-RU" sz="1800" b="1" dirty="0"/>
              <a:t>/</a:t>
            </a:r>
            <a:r>
              <a:rPr lang="ru-RU" sz="1800" b="1" dirty="0" err="1"/>
              <a:t>вивід</a:t>
            </a:r>
            <a:r>
              <a:rPr lang="ru-RU" sz="1800" dirty="0"/>
              <a:t>. Для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всього</a:t>
            </a:r>
            <a:r>
              <a:rPr lang="ru-RU" sz="1800" dirty="0"/>
              <a:t> </a:t>
            </a:r>
            <a:r>
              <a:rPr lang="ru-RU" sz="1800" dirty="0" err="1"/>
              <a:t>лише</a:t>
            </a:r>
            <a:r>
              <a:rPr lang="ru-RU" sz="1800" dirty="0"/>
              <a:t> </a:t>
            </a:r>
            <a:r>
              <a:rPr lang="ru-RU" sz="1800" dirty="0" err="1"/>
              <a:t>підключити</a:t>
            </a:r>
            <a:r>
              <a:rPr lang="ru-RU" sz="1800" dirty="0"/>
              <a:t> заголовок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fstream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61225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2050" name="Picture 2" descr="From Batches to Streams: Different Ways for Ingesting Data (Part 1) | by  Mohamed Awnallah | Medium">
            <a:extLst>
              <a:ext uri="{FF2B5EF4-FFF2-40B4-BE49-F238E27FC236}">
                <a16:creationId xmlns:a16="http://schemas.microsoft.com/office/drawing/2014/main" id="{A8993A29-E984-440C-8EC7-F97F8C1957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9" y="433182"/>
            <a:ext cx="11412639" cy="59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25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файлового вводу/виводу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відміну від потоків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cerr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clog</a:t>
            </a:r>
            <a:r>
              <a:rPr lang="en-US" sz="1800" dirty="0"/>
              <a:t>, </a:t>
            </a:r>
            <a:r>
              <a:rPr lang="uk-UA" sz="1800" dirty="0"/>
              <a:t>які відразу ж можна використовувати, файлові потоки повинні бути явно встановлені програмістом. Тобто, щоб відкрити файл для читання і/або запису, потрібно створити об’єкт відповідного класу файлового вводу/виводу, вказавши ім’я файлу в якості параметра. Потім, за допомогою оператора вставки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&lt;&lt;</a:t>
            </a:r>
            <a:r>
              <a:rPr lang="uk-UA" sz="1800" dirty="0"/>
              <a:t>) або оператора вилучення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&gt;&gt;</a:t>
            </a:r>
            <a:r>
              <a:rPr lang="uk-UA" sz="1800" dirty="0"/>
              <a:t>), можна записувати дані в файл або зчитувати вміст файлу. Після виконання даних дій потрібно закрити файл — явно викликати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close() </a:t>
            </a:r>
            <a:r>
              <a:rPr lang="uk-UA" sz="1800" dirty="0"/>
              <a:t>або просто дозволити файловій змінній вводу/виводу вийти з області видимості (деструктор файлового класу вводу/виводу </a:t>
            </a:r>
            <a:r>
              <a:rPr lang="uk-UA" sz="1800" dirty="0" err="1"/>
              <a:t>закриє</a:t>
            </a:r>
            <a:r>
              <a:rPr lang="uk-UA" sz="1800" dirty="0"/>
              <a:t> цей файл автоматично замість нас).</a:t>
            </a:r>
          </a:p>
        </p:txBody>
      </p:sp>
    </p:spTree>
    <p:extLst>
      <p:ext uri="{BB962C8B-B14F-4D97-AF65-F5344CB8AC3E}">
        <p14:creationId xmlns:p14="http://schemas.microsoft.com/office/powerpoint/2010/main" val="36626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Файловий вивід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Для </a:t>
            </a:r>
            <a:r>
              <a:rPr lang="ru-RU" sz="1800" b="1" dirty="0" err="1">
                <a:highlight>
                  <a:srgbClr val="00FF00"/>
                </a:highlight>
              </a:rPr>
              <a:t>запису</a:t>
            </a:r>
            <a:r>
              <a:rPr lang="ru-RU" sz="1800" b="1" dirty="0">
                <a:highlight>
                  <a:srgbClr val="00FF00"/>
                </a:highlight>
              </a:rPr>
              <a:t> в файл</a:t>
            </a:r>
            <a:r>
              <a:rPr lang="ru-RU" sz="1800" dirty="0"/>
              <a:t>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99AA76-7C4C-424F-9E65-E3196668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4" y="1413637"/>
            <a:ext cx="7120980" cy="5424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9F2E3-0F97-42A4-8CFB-3D88DFD0C290}"/>
              </a:ext>
            </a:extLst>
          </p:cNvPr>
          <p:cNvSpPr txBox="1"/>
          <p:nvPr/>
        </p:nvSpPr>
        <p:spPr>
          <a:xfrm>
            <a:off x="7801338" y="4856901"/>
            <a:ext cx="4812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Зверніть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увагу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ми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також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можемо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використати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 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itchFamily="2" charset="0"/>
              </a:rPr>
              <a:t>метод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put</a:t>
            </a:r>
            <a:r>
              <a:rPr lang="ru-RU" b="1" i="0" dirty="0">
                <a:solidFill>
                  <a:srgbClr val="000000"/>
                </a:solidFill>
                <a:effectLst/>
                <a:latin typeface="Open Sans" pitchFamily="2" charset="0"/>
              </a:rPr>
              <a:t>()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 для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запису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одного символу в файл.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75956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Файловий ввід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554386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ми спробуємо </a:t>
            </a:r>
            <a:r>
              <a:rPr lang="uk-UA" sz="1800" b="1" dirty="0">
                <a:highlight>
                  <a:srgbClr val="00FF00"/>
                </a:highlight>
              </a:rPr>
              <a:t>прочитати вміст файлу</a:t>
            </a:r>
            <a:r>
              <a:rPr lang="uk-UA" sz="1800" dirty="0"/>
              <a:t>, який створили в попередньому прикладі. Зверніть увагу,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ifstream</a:t>
            </a:r>
            <a:r>
              <a:rPr lang="en-US" sz="1800" dirty="0"/>
              <a:t> </a:t>
            </a:r>
            <a:r>
              <a:rPr lang="uk-UA" sz="1800" dirty="0"/>
              <a:t>поверне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якщо ми досягли кінця файлу (це зручно для визначення «довжини» вмісту файлу). Наприклад: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98B44-E841-4616-A2F0-F21C341F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863" y="723130"/>
            <a:ext cx="6648137" cy="61348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EEC223-AFCE-4AC5-844A-C0947981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79" y="3429000"/>
            <a:ext cx="66684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92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Файловий ввід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Хм, </a:t>
            </a:r>
            <a:r>
              <a:rPr lang="ru-RU" sz="1800" dirty="0" err="1"/>
              <a:t>це</a:t>
            </a:r>
            <a:r>
              <a:rPr lang="ru-RU" sz="1800" dirty="0"/>
              <a:t> не </a:t>
            </a:r>
            <a:r>
              <a:rPr lang="ru-RU" sz="1800" dirty="0" err="1"/>
              <a:t>зовсім</a:t>
            </a:r>
            <a:r>
              <a:rPr lang="ru-RU" sz="1800" dirty="0"/>
              <a:t> те, </a:t>
            </a:r>
            <a:r>
              <a:rPr lang="ru-RU" sz="1800" dirty="0" err="1"/>
              <a:t>що</a:t>
            </a:r>
            <a:r>
              <a:rPr lang="ru-RU" sz="1800" dirty="0"/>
              <a:t> ми </a:t>
            </a:r>
            <a:r>
              <a:rPr lang="ru-RU" sz="1800" dirty="0" err="1"/>
              <a:t>хотіли</a:t>
            </a:r>
            <a:r>
              <a:rPr lang="ru-RU" sz="1800" dirty="0"/>
              <a:t>. Як ми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дізналися</a:t>
            </a:r>
            <a:r>
              <a:rPr lang="ru-RU" sz="1800" dirty="0"/>
              <a:t> на </a:t>
            </a:r>
            <a:r>
              <a:rPr lang="ru-RU" sz="1800" dirty="0" err="1"/>
              <a:t>попередніх</a:t>
            </a:r>
            <a:r>
              <a:rPr lang="ru-RU" sz="1800" dirty="0"/>
              <a:t> уроках, оператор </a:t>
            </a:r>
            <a:r>
              <a:rPr lang="ru-RU" sz="1800" dirty="0" err="1"/>
              <a:t>вилучення</a:t>
            </a:r>
            <a:r>
              <a:rPr lang="ru-RU" sz="1800" dirty="0"/>
              <a:t> </a:t>
            </a:r>
            <a:r>
              <a:rPr lang="ru-RU" sz="1800" dirty="0" err="1"/>
              <a:t>працює</a:t>
            </a:r>
            <a:r>
              <a:rPr lang="ru-RU" sz="1800" dirty="0"/>
              <a:t> з «</a:t>
            </a:r>
            <a:r>
              <a:rPr lang="ru-RU" sz="1800" dirty="0" err="1"/>
              <a:t>відформатованими</a:t>
            </a:r>
            <a:r>
              <a:rPr lang="ru-RU" sz="1800" dirty="0"/>
              <a:t> </a:t>
            </a:r>
            <a:r>
              <a:rPr lang="ru-RU" sz="1800" dirty="0" err="1"/>
              <a:t>даними</a:t>
            </a:r>
            <a:r>
              <a:rPr lang="ru-RU" sz="1800" dirty="0"/>
              <a:t>», 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ігнорує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пробіли</a:t>
            </a:r>
            <a:r>
              <a:rPr lang="ru-RU" sz="1800" dirty="0"/>
              <a:t>, </a:t>
            </a:r>
            <a:r>
              <a:rPr lang="ru-RU" sz="1800" dirty="0" err="1"/>
              <a:t>символи</a:t>
            </a:r>
            <a:r>
              <a:rPr lang="ru-RU" sz="1800" dirty="0"/>
              <a:t> </a:t>
            </a:r>
            <a:r>
              <a:rPr lang="ru-RU" sz="1800" dirty="0" err="1"/>
              <a:t>табуляції</a:t>
            </a:r>
            <a:r>
              <a:rPr lang="ru-RU" sz="1800" dirty="0"/>
              <a:t> і символ нового рядка.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прочитати</a:t>
            </a:r>
            <a:r>
              <a:rPr lang="ru-RU" sz="1800" dirty="0"/>
              <a:t> весь </a:t>
            </a:r>
            <a:r>
              <a:rPr lang="ru-RU" sz="1800" dirty="0" err="1"/>
              <a:t>вміст</a:t>
            </a:r>
            <a:r>
              <a:rPr lang="ru-RU" sz="1800" dirty="0"/>
              <a:t> як є, без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ділення</a:t>
            </a:r>
            <a:r>
              <a:rPr lang="ru-RU" sz="1800" dirty="0"/>
              <a:t> на </a:t>
            </a:r>
            <a:r>
              <a:rPr lang="ru-RU" sz="1800" dirty="0" err="1"/>
              <a:t>частини</a:t>
            </a:r>
            <a:r>
              <a:rPr lang="ru-RU" sz="1800" dirty="0"/>
              <a:t> (як у </a:t>
            </a:r>
            <a:r>
              <a:rPr lang="ru-RU" sz="1800" dirty="0" err="1"/>
              <a:t>вищенаведеному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), нам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використати</a:t>
            </a:r>
            <a:r>
              <a:rPr lang="ru-RU" sz="1800" dirty="0"/>
              <a:t> метод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getline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154DC-327F-4161-97CC-2DF53666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64" y="2140096"/>
            <a:ext cx="4911935" cy="45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9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Буферизований</a:t>
            </a:r>
            <a:r>
              <a:rPr lang="uk-UA" b="1" dirty="0"/>
              <a:t> вивід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Вивід</a:t>
            </a:r>
            <a:r>
              <a:rPr lang="ru-RU" sz="1800" dirty="0"/>
              <a:t> в </a:t>
            </a:r>
            <a:r>
              <a:rPr lang="ru-RU" sz="1800" dirty="0" err="1"/>
              <a:t>мові</a:t>
            </a:r>
            <a:r>
              <a:rPr lang="ru-RU" sz="1800" dirty="0"/>
              <a:t> C++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b="1" dirty="0" err="1">
                <a:highlight>
                  <a:srgbClr val="00FF00"/>
                </a:highlight>
              </a:rPr>
              <a:t>буферизований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означає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все,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виводиться</a:t>
            </a:r>
            <a:r>
              <a:rPr lang="ru-RU" sz="1800" dirty="0"/>
              <a:t> в </a:t>
            </a:r>
            <a:r>
              <a:rPr lang="ru-RU" sz="1800" dirty="0" err="1"/>
              <a:t>файловий</a:t>
            </a:r>
            <a:r>
              <a:rPr lang="ru-RU" sz="1800" dirty="0"/>
              <a:t> </a:t>
            </a:r>
            <a:r>
              <a:rPr lang="ru-RU" sz="1800" dirty="0" err="1"/>
              <a:t>потік</a:t>
            </a:r>
            <a:r>
              <a:rPr lang="ru-RU" sz="1800" dirty="0"/>
              <a:t>, не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відразу</a:t>
            </a:r>
            <a:r>
              <a:rPr lang="ru-RU" sz="1800" dirty="0"/>
              <a:t> ж бути записано на диск (в </a:t>
            </a:r>
            <a:r>
              <a:rPr lang="ru-RU" sz="1800" dirty="0" err="1"/>
              <a:t>конкретний</a:t>
            </a:r>
            <a:r>
              <a:rPr lang="ru-RU" sz="1800" dirty="0"/>
              <a:t> файл). </a:t>
            </a:r>
            <a:r>
              <a:rPr lang="ru-RU" sz="1800" b="1" dirty="0" err="1">
                <a:highlight>
                  <a:srgbClr val="00FFFF"/>
                </a:highlight>
              </a:rPr>
              <a:t>Це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зроблено</a:t>
            </a:r>
            <a:r>
              <a:rPr lang="ru-RU" sz="1800" b="1" dirty="0">
                <a:highlight>
                  <a:srgbClr val="00FFFF"/>
                </a:highlight>
              </a:rPr>
              <a:t>, в першу </a:t>
            </a:r>
            <a:r>
              <a:rPr lang="ru-RU" sz="1800" b="1" dirty="0" err="1">
                <a:highlight>
                  <a:srgbClr val="00FFFF"/>
                </a:highlight>
              </a:rPr>
              <a:t>чергу</a:t>
            </a:r>
            <a:r>
              <a:rPr lang="ru-RU" sz="1800" b="1" dirty="0">
                <a:highlight>
                  <a:srgbClr val="00FFFF"/>
                </a:highlight>
              </a:rPr>
              <a:t>, з </a:t>
            </a:r>
            <a:r>
              <a:rPr lang="ru-RU" sz="1800" b="1" dirty="0" err="1">
                <a:highlight>
                  <a:srgbClr val="00FFFF"/>
                </a:highlight>
              </a:rPr>
              <a:t>міркувань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продуктивності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FF"/>
                </a:highlight>
              </a:rPr>
              <a:t>Коли </a:t>
            </a:r>
            <a:r>
              <a:rPr lang="ru-RU" sz="1800" b="1" dirty="0" err="1">
                <a:highlight>
                  <a:srgbClr val="00FFFF"/>
                </a:highlight>
              </a:rPr>
              <a:t>дані</a:t>
            </a:r>
            <a:r>
              <a:rPr lang="ru-RU" sz="1800" b="1" dirty="0">
                <a:highlight>
                  <a:srgbClr val="00FFFF"/>
                </a:highlight>
              </a:rPr>
              <a:t> буфера </a:t>
            </a:r>
            <a:r>
              <a:rPr lang="ru-RU" sz="1800" b="1" dirty="0" err="1">
                <a:highlight>
                  <a:srgbClr val="00FFFF"/>
                </a:highlight>
              </a:rPr>
              <a:t>записуються</a:t>
            </a:r>
            <a:r>
              <a:rPr lang="ru-RU" sz="1800" b="1" dirty="0">
                <a:highlight>
                  <a:srgbClr val="00FFFF"/>
                </a:highlight>
              </a:rPr>
              <a:t> на диск</a:t>
            </a:r>
            <a:r>
              <a:rPr lang="ru-RU" sz="1800" dirty="0"/>
              <a:t>, то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називається</a:t>
            </a:r>
            <a:r>
              <a:rPr lang="ru-RU" sz="1800" dirty="0"/>
              <a:t> </a:t>
            </a:r>
            <a:r>
              <a:rPr lang="ru-RU" sz="1800" b="1" dirty="0" err="1">
                <a:highlight>
                  <a:srgbClr val="00FFFF"/>
                </a:highlight>
              </a:rPr>
              <a:t>очищенням</a:t>
            </a:r>
            <a:r>
              <a:rPr lang="ru-RU" sz="1800" b="1" dirty="0">
                <a:highlight>
                  <a:srgbClr val="00FFFF"/>
                </a:highlight>
              </a:rPr>
              <a:t> буфера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Одним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способів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очищення</a:t>
            </a:r>
            <a:r>
              <a:rPr lang="ru-RU" sz="1800" b="1" dirty="0">
                <a:highlight>
                  <a:srgbClr val="00FF00"/>
                </a:highlight>
              </a:rPr>
              <a:t> буфера є </a:t>
            </a:r>
            <a:r>
              <a:rPr lang="ru-RU" sz="1800" b="1" dirty="0" err="1">
                <a:highlight>
                  <a:srgbClr val="00FF00"/>
                </a:highlight>
              </a:rPr>
              <a:t>закриття</a:t>
            </a:r>
            <a:r>
              <a:rPr lang="ru-RU" sz="1800" b="1" dirty="0">
                <a:highlight>
                  <a:srgbClr val="00FF00"/>
                </a:highlight>
              </a:rPr>
              <a:t> файлу</a:t>
            </a:r>
            <a:r>
              <a:rPr lang="ru-RU" sz="1800" dirty="0"/>
              <a:t>. У такому </a:t>
            </a:r>
            <a:r>
              <a:rPr lang="ru-RU" sz="1800" dirty="0" err="1"/>
              <a:t>випадку</a:t>
            </a:r>
            <a:r>
              <a:rPr lang="ru-RU" sz="1800" dirty="0"/>
              <a:t> весь </a:t>
            </a:r>
            <a:r>
              <a:rPr lang="ru-RU" sz="1800" dirty="0" err="1"/>
              <a:t>вміст</a:t>
            </a:r>
            <a:r>
              <a:rPr lang="ru-RU" sz="1800" dirty="0"/>
              <a:t> буфера буде </a:t>
            </a:r>
            <a:r>
              <a:rPr lang="ru-RU" sz="1800" dirty="0" err="1"/>
              <a:t>переміщено</a:t>
            </a:r>
            <a:r>
              <a:rPr lang="ru-RU" sz="1800" dirty="0"/>
              <a:t> на диск, а </a:t>
            </a:r>
            <a:r>
              <a:rPr lang="ru-RU" sz="1800" dirty="0" err="1"/>
              <a:t>потім</a:t>
            </a:r>
            <a:r>
              <a:rPr lang="ru-RU" sz="1800" dirty="0"/>
              <a:t> файл буде </a:t>
            </a:r>
            <a:r>
              <a:rPr lang="ru-RU" sz="1800" dirty="0" err="1"/>
              <a:t>закрито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Буферизація</a:t>
            </a:r>
            <a:r>
              <a:rPr lang="ru-RU" sz="1800" dirty="0"/>
              <a:t> </a:t>
            </a:r>
            <a:r>
              <a:rPr lang="ru-RU" sz="1800" dirty="0" err="1"/>
              <a:t>виводу</a:t>
            </a:r>
            <a:r>
              <a:rPr lang="ru-RU" sz="1800" dirty="0"/>
              <a:t> </a:t>
            </a:r>
            <a:r>
              <a:rPr lang="ru-RU" sz="1800" dirty="0" err="1"/>
              <a:t>зазвичай</a:t>
            </a:r>
            <a:r>
              <a:rPr lang="ru-RU" sz="1800" dirty="0"/>
              <a:t> не є проблемою, але при </a:t>
            </a:r>
            <a:r>
              <a:rPr lang="ru-RU" sz="1800" dirty="0" err="1"/>
              <a:t>певних</a:t>
            </a:r>
            <a:r>
              <a:rPr lang="ru-RU" sz="1800" dirty="0"/>
              <a:t> </a:t>
            </a:r>
            <a:r>
              <a:rPr lang="ru-RU" sz="1800" dirty="0" err="1"/>
              <a:t>обставинах</a:t>
            </a:r>
            <a:r>
              <a:rPr lang="ru-RU" sz="1800" dirty="0"/>
              <a:t> вона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проблеми</a:t>
            </a:r>
            <a:r>
              <a:rPr lang="ru-RU" sz="1800" dirty="0"/>
              <a:t> у </a:t>
            </a:r>
            <a:r>
              <a:rPr lang="ru-RU" sz="1800" dirty="0" err="1"/>
              <a:t>необережних</a:t>
            </a:r>
            <a:r>
              <a:rPr lang="ru-RU" sz="1800" dirty="0"/>
              <a:t> </a:t>
            </a:r>
            <a:r>
              <a:rPr lang="ru-RU" sz="1800" dirty="0" err="1"/>
              <a:t>новачків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коли в </a:t>
            </a:r>
            <a:r>
              <a:rPr lang="ru-RU" sz="1800" dirty="0" err="1"/>
              <a:t>буфері</a:t>
            </a:r>
            <a:r>
              <a:rPr lang="ru-RU" sz="1800" dirty="0"/>
              <a:t> </a:t>
            </a:r>
            <a:r>
              <a:rPr lang="ru-RU" sz="1800" dirty="0" err="1"/>
              <a:t>зберігаються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, а </a:t>
            </a:r>
            <a:r>
              <a:rPr lang="ru-RU" sz="1800" dirty="0" err="1"/>
              <a:t>програма</a:t>
            </a:r>
            <a:r>
              <a:rPr lang="ru-RU" sz="1800" dirty="0"/>
              <a:t> </a:t>
            </a:r>
            <a:r>
              <a:rPr lang="ru-RU" sz="1800" dirty="0" err="1"/>
              <a:t>передчасно</a:t>
            </a:r>
            <a:r>
              <a:rPr lang="ru-RU" sz="1800" dirty="0"/>
              <a:t> </a:t>
            </a:r>
            <a:r>
              <a:rPr lang="ru-RU" sz="1800" dirty="0" err="1"/>
              <a:t>завершує</a:t>
            </a:r>
            <a:r>
              <a:rPr lang="ru-RU" sz="1800" dirty="0"/>
              <a:t> </a:t>
            </a:r>
            <a:r>
              <a:rPr lang="ru-RU" sz="1800" dirty="0" err="1"/>
              <a:t>своє</a:t>
            </a:r>
            <a:r>
              <a:rPr lang="ru-RU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в </a:t>
            </a:r>
            <a:r>
              <a:rPr lang="ru-RU" sz="1800" dirty="0" err="1"/>
              <a:t>результаті</a:t>
            </a:r>
            <a:r>
              <a:rPr lang="ru-RU" sz="1800" dirty="0"/>
              <a:t> </a:t>
            </a:r>
            <a:r>
              <a:rPr lang="ru-RU" sz="1800" dirty="0" err="1"/>
              <a:t>збою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шляхом </a:t>
            </a:r>
            <a:r>
              <a:rPr lang="ru-RU" sz="1800" dirty="0" err="1"/>
              <a:t>виклику</a:t>
            </a:r>
            <a:r>
              <a:rPr lang="ru-RU" sz="1800" dirty="0"/>
              <a:t> 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). У таких </a:t>
            </a:r>
            <a:r>
              <a:rPr lang="ru-RU" sz="1800" dirty="0" err="1"/>
              <a:t>випадках</a:t>
            </a:r>
            <a:r>
              <a:rPr lang="ru-RU" sz="1800" dirty="0"/>
              <a:t> </a:t>
            </a:r>
            <a:r>
              <a:rPr lang="ru-RU" sz="1800" dirty="0" err="1"/>
              <a:t>деструктори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 файлового вводу/</a:t>
            </a:r>
            <a:r>
              <a:rPr lang="ru-RU" sz="1800" dirty="0" err="1"/>
              <a:t>виводу</a:t>
            </a:r>
            <a:r>
              <a:rPr lang="ru-RU" sz="1800" dirty="0"/>
              <a:t> не </a:t>
            </a:r>
            <a:r>
              <a:rPr lang="ru-RU" sz="1800" dirty="0" err="1"/>
              <a:t>виконуються</a:t>
            </a:r>
            <a:r>
              <a:rPr lang="ru-RU" sz="1800" dirty="0"/>
              <a:t>, </a:t>
            </a:r>
            <a:r>
              <a:rPr lang="ru-RU" sz="1800" dirty="0" err="1"/>
              <a:t>файли</a:t>
            </a:r>
            <a:r>
              <a:rPr lang="ru-RU" sz="1800" dirty="0"/>
              <a:t> </a:t>
            </a:r>
            <a:r>
              <a:rPr lang="ru-RU" sz="1800" dirty="0" err="1"/>
              <a:t>ніколи</a:t>
            </a:r>
            <a:r>
              <a:rPr lang="ru-RU" sz="1800" dirty="0"/>
              <a:t> не </a:t>
            </a:r>
            <a:r>
              <a:rPr lang="ru-RU" sz="1800" dirty="0" err="1"/>
              <a:t>закриваються</a:t>
            </a:r>
            <a:r>
              <a:rPr lang="ru-RU" sz="1800" dirty="0"/>
              <a:t>, </a:t>
            </a:r>
            <a:r>
              <a:rPr lang="ru-RU" sz="1800" dirty="0" err="1"/>
              <a:t>буфери</a:t>
            </a:r>
            <a:r>
              <a:rPr lang="ru-RU" sz="1800" dirty="0"/>
              <a:t> не </a:t>
            </a:r>
            <a:r>
              <a:rPr lang="ru-RU" sz="1800" dirty="0" err="1"/>
              <a:t>очищаються</a:t>
            </a:r>
            <a:r>
              <a:rPr lang="ru-RU" sz="1800" dirty="0"/>
              <a:t> і </a:t>
            </a:r>
            <a:r>
              <a:rPr lang="ru-RU" sz="1800" dirty="0" err="1"/>
              <a:t>наші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</a:t>
            </a:r>
            <a:r>
              <a:rPr lang="ru-RU" sz="1800" dirty="0" err="1"/>
              <a:t>губляться</a:t>
            </a:r>
            <a:r>
              <a:rPr lang="ru-RU" sz="1800" dirty="0"/>
              <a:t> </a:t>
            </a:r>
            <a:r>
              <a:rPr lang="ru-RU" sz="1800" dirty="0" err="1"/>
              <a:t>назавжди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Ось </a:t>
            </a:r>
            <a:r>
              <a:rPr lang="ru-RU" sz="1800" b="1" dirty="0" err="1">
                <a:highlight>
                  <a:srgbClr val="00FF00"/>
                </a:highlight>
              </a:rPr>
              <a:t>чому</a:t>
            </a:r>
            <a:r>
              <a:rPr lang="ru-RU" sz="1800" b="1" dirty="0">
                <a:highlight>
                  <a:srgbClr val="00FF00"/>
                </a:highlight>
              </a:rPr>
              <a:t> гарною </a:t>
            </a:r>
            <a:r>
              <a:rPr lang="ru-RU" sz="1800" b="1" dirty="0" err="1">
                <a:highlight>
                  <a:srgbClr val="00FF00"/>
                </a:highlight>
              </a:rPr>
              <a:t>ідеєю</a:t>
            </a:r>
            <a:r>
              <a:rPr lang="ru-RU" sz="1800" b="1" dirty="0">
                <a:highlight>
                  <a:srgbClr val="00FF00"/>
                </a:highlight>
              </a:rPr>
              <a:t> є </a:t>
            </a:r>
            <a:r>
              <a:rPr lang="ru-RU" sz="1800" b="1" dirty="0" err="1">
                <a:highlight>
                  <a:srgbClr val="00FF00"/>
                </a:highlight>
              </a:rPr>
              <a:t>явне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закриття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всіх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відкритих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файлів</a:t>
            </a:r>
            <a:r>
              <a:rPr lang="ru-RU" sz="1800" b="1" dirty="0">
                <a:highlight>
                  <a:srgbClr val="00FF00"/>
                </a:highlight>
              </a:rPr>
              <a:t> перед </a:t>
            </a:r>
            <a:r>
              <a:rPr lang="ru-RU" sz="1800" b="1" dirty="0" err="1">
                <a:highlight>
                  <a:srgbClr val="00FF00"/>
                </a:highlight>
              </a:rPr>
              <a:t>викликом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00612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Буферизований</a:t>
            </a:r>
            <a:r>
              <a:rPr lang="uk-UA" b="1" dirty="0"/>
              <a:t> вивід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Також буфер можна очистити вручну</a:t>
            </a:r>
            <a:r>
              <a:rPr lang="uk-UA" sz="1800" dirty="0"/>
              <a:t>, використовуючи метод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ostream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::flush() </a:t>
            </a:r>
            <a:r>
              <a:rPr lang="uk-UA" sz="1800" dirty="0"/>
              <a:t>або відправивши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std::flush </a:t>
            </a:r>
            <a:r>
              <a:rPr lang="uk-UA" sz="1800" dirty="0"/>
              <a:t>в вихідний потік. Будь-який з цих способів може бути корисний для забезпечення негайного запису вмісту буфера на диск в разі збою програми.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Цікавий</a:t>
            </a:r>
            <a:r>
              <a:rPr lang="ru-RU" sz="1800" b="1" dirty="0">
                <a:highlight>
                  <a:srgbClr val="00FF00"/>
                </a:highlight>
              </a:rPr>
              <a:t> нюанс</a:t>
            </a:r>
            <a:r>
              <a:rPr lang="ru-RU" sz="1800" dirty="0"/>
              <a:t>: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endl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очищає</a:t>
            </a:r>
            <a:r>
              <a:rPr lang="ru-RU" sz="1800" dirty="0"/>
              <a:t> </a:t>
            </a:r>
            <a:r>
              <a:rPr lang="ru-RU" sz="1800" dirty="0" err="1"/>
              <a:t>вихідний</a:t>
            </a:r>
            <a:r>
              <a:rPr lang="ru-RU" sz="1800" dirty="0"/>
              <a:t> </a:t>
            </a:r>
            <a:r>
              <a:rPr lang="ru-RU" sz="1800" dirty="0" err="1"/>
              <a:t>потік</a:t>
            </a:r>
            <a:r>
              <a:rPr lang="ru-RU" sz="1800" dirty="0"/>
              <a:t>, то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надмірне</a:t>
            </a:r>
            <a:r>
              <a:rPr lang="ru-RU" sz="1800" dirty="0"/>
              <a:t> </a:t>
            </a:r>
            <a:r>
              <a:rPr lang="ru-RU" sz="1800" dirty="0" err="1"/>
              <a:t>використання</a:t>
            </a:r>
            <a:r>
              <a:rPr lang="ru-RU" sz="1800" dirty="0"/>
              <a:t> (яке </a:t>
            </a:r>
            <a:r>
              <a:rPr lang="ru-RU" sz="1800" dirty="0" err="1"/>
              <a:t>призводить</a:t>
            </a:r>
            <a:r>
              <a:rPr lang="ru-RU" sz="1800" dirty="0"/>
              <a:t> до </a:t>
            </a:r>
            <a:r>
              <a:rPr lang="ru-RU" sz="1800" dirty="0" err="1"/>
              <a:t>непотрібних</a:t>
            </a:r>
            <a:r>
              <a:rPr lang="ru-RU" sz="1800" dirty="0"/>
              <a:t> </a:t>
            </a:r>
            <a:r>
              <a:rPr lang="ru-RU" sz="1800" dirty="0" err="1"/>
              <a:t>очищень</a:t>
            </a:r>
            <a:r>
              <a:rPr lang="ru-RU" sz="1800" dirty="0"/>
              <a:t> буфера)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вплинути</a:t>
            </a:r>
            <a:r>
              <a:rPr lang="ru-RU" sz="1800" dirty="0"/>
              <a:t> на </a:t>
            </a:r>
            <a:r>
              <a:rPr lang="ru-RU" sz="1800" dirty="0" err="1"/>
              <a:t>продуктивність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(тому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очищення</a:t>
            </a:r>
            <a:r>
              <a:rPr lang="ru-RU" sz="1800" dirty="0"/>
              <a:t> буфера в </a:t>
            </a:r>
            <a:r>
              <a:rPr lang="ru-RU" sz="1800" dirty="0" err="1"/>
              <a:t>деяких</a:t>
            </a:r>
            <a:r>
              <a:rPr lang="ru-RU" sz="1800" dirty="0"/>
              <a:t> </a:t>
            </a:r>
            <a:r>
              <a:rPr lang="ru-RU" sz="1800" dirty="0" err="1"/>
              <a:t>випадках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витратною</a:t>
            </a:r>
            <a:r>
              <a:rPr lang="ru-RU" sz="1800" dirty="0"/>
              <a:t> </a:t>
            </a:r>
            <a:r>
              <a:rPr lang="ru-RU" sz="1800" dirty="0" err="1"/>
              <a:t>операцією</a:t>
            </a:r>
            <a:r>
              <a:rPr lang="ru-RU" sz="1800" dirty="0"/>
              <a:t>). З </a:t>
            </a:r>
            <a:r>
              <a:rPr lang="ru-RU" sz="1800" dirty="0" err="1"/>
              <a:t>цієї</a:t>
            </a:r>
            <a:r>
              <a:rPr lang="ru-RU" sz="1800" dirty="0"/>
              <a:t> причини </a:t>
            </a:r>
            <a:r>
              <a:rPr lang="ru-RU" sz="1800" dirty="0" err="1"/>
              <a:t>програмісти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турбуються</a:t>
            </a:r>
            <a:r>
              <a:rPr lang="ru-RU" sz="1800" dirty="0"/>
              <a:t> про </a:t>
            </a:r>
            <a:r>
              <a:rPr lang="ru-RU" sz="1800" dirty="0" err="1"/>
              <a:t>продуктивність</a:t>
            </a:r>
            <a:r>
              <a:rPr lang="ru-RU" sz="1800" dirty="0"/>
              <a:t> </a:t>
            </a:r>
            <a:r>
              <a:rPr lang="ru-RU" sz="1800" dirty="0" err="1"/>
              <a:t>свого</a:t>
            </a:r>
            <a:r>
              <a:rPr lang="ru-RU" sz="1800" dirty="0"/>
              <a:t> коду, часто </a:t>
            </a:r>
            <a:r>
              <a:rPr lang="ru-RU" sz="1800" dirty="0" err="1"/>
              <a:t>використовують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\n </a:t>
            </a:r>
            <a:r>
              <a:rPr lang="ru-RU" sz="1800" dirty="0" err="1"/>
              <a:t>замість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endl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/>
              <a:t>для вставки символу нового рядка у </a:t>
            </a:r>
            <a:r>
              <a:rPr lang="ru-RU" sz="1800" dirty="0" err="1"/>
              <a:t>вихідний</a:t>
            </a:r>
            <a:r>
              <a:rPr lang="ru-RU" sz="1800" dirty="0"/>
              <a:t> </a:t>
            </a:r>
            <a:r>
              <a:rPr lang="ru-RU" sz="1800" dirty="0" err="1"/>
              <a:t>потік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уникнути</a:t>
            </a:r>
            <a:r>
              <a:rPr lang="ru-RU" sz="1800" dirty="0"/>
              <a:t> </a:t>
            </a:r>
            <a:r>
              <a:rPr lang="ru-RU" sz="1800" dirty="0" err="1"/>
              <a:t>непотрібного</a:t>
            </a:r>
            <a:r>
              <a:rPr lang="ru-RU" sz="1800" dirty="0"/>
              <a:t> </a:t>
            </a:r>
            <a:r>
              <a:rPr lang="ru-RU" sz="1800" dirty="0" err="1"/>
              <a:t>очищення</a:t>
            </a:r>
            <a:r>
              <a:rPr lang="ru-RU" sz="1800" dirty="0"/>
              <a:t> буфера.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69091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Режими відкриття файлів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відбудеться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спробуємо</a:t>
            </a:r>
            <a:r>
              <a:rPr lang="ru-RU" sz="1800" dirty="0"/>
              <a:t> </a:t>
            </a:r>
            <a:r>
              <a:rPr lang="ru-RU" sz="1800" dirty="0" err="1"/>
              <a:t>записати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в уже </a:t>
            </a:r>
            <a:r>
              <a:rPr lang="ru-RU" sz="1800" dirty="0" err="1"/>
              <a:t>існуючий</a:t>
            </a:r>
            <a:r>
              <a:rPr lang="ru-RU" sz="1800" dirty="0"/>
              <a:t> файл? </a:t>
            </a:r>
            <a:r>
              <a:rPr lang="ru-RU" sz="1800" dirty="0" err="1"/>
              <a:t>Повторний</a:t>
            </a:r>
            <a:r>
              <a:rPr lang="ru-RU" sz="1800" dirty="0"/>
              <a:t> запуск </a:t>
            </a:r>
            <a:r>
              <a:rPr lang="ru-RU" sz="1800" dirty="0" err="1"/>
              <a:t>вищенаведеної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(</a:t>
            </a:r>
            <a:r>
              <a:rPr lang="ru-RU" sz="1800" dirty="0" err="1"/>
              <a:t>найперша</a:t>
            </a:r>
            <a:r>
              <a:rPr lang="ru-RU" sz="1800" dirty="0"/>
              <a:t>) </a:t>
            </a:r>
            <a:r>
              <a:rPr lang="ru-RU" sz="1800" dirty="0" err="1"/>
              <a:t>показує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вихідний</a:t>
            </a:r>
            <a:r>
              <a:rPr lang="ru-RU" sz="1800" dirty="0"/>
              <a:t> файл </a:t>
            </a:r>
            <a:r>
              <a:rPr lang="ru-RU" sz="1800" dirty="0" err="1"/>
              <a:t>повністю</a:t>
            </a:r>
            <a:r>
              <a:rPr lang="ru-RU" sz="1800" dirty="0"/>
              <a:t> </a:t>
            </a:r>
            <a:r>
              <a:rPr lang="ru-RU" sz="1800" dirty="0" err="1"/>
              <a:t>перезаписується</a:t>
            </a:r>
            <a:r>
              <a:rPr lang="ru-RU" sz="1800" dirty="0"/>
              <a:t> при повторному запуску </a:t>
            </a:r>
            <a:r>
              <a:rPr lang="ru-RU" sz="1800" dirty="0" err="1"/>
              <a:t>програми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А </a:t>
            </a:r>
            <a:r>
              <a:rPr lang="ru-RU" sz="1800" b="1" dirty="0" err="1">
                <a:highlight>
                  <a:srgbClr val="00FF00"/>
                </a:highlight>
              </a:rPr>
              <a:t>що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нам </a:t>
            </a:r>
            <a:r>
              <a:rPr lang="ru-RU" sz="1800" b="1" dirty="0" err="1">
                <a:highlight>
                  <a:srgbClr val="00FF00"/>
                </a:highlight>
              </a:rPr>
              <a:t>потрібно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додати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дані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кінець</a:t>
            </a:r>
            <a:r>
              <a:rPr lang="ru-RU" sz="1800" b="1" dirty="0">
                <a:highlight>
                  <a:srgbClr val="00FF00"/>
                </a:highlight>
              </a:rPr>
              <a:t> файлу? </a:t>
            </a:r>
            <a:r>
              <a:rPr lang="ru-RU" sz="1800" dirty="0" err="1"/>
              <a:t>Виявляється</a:t>
            </a:r>
            <a:r>
              <a:rPr lang="ru-RU" sz="1800" dirty="0"/>
              <a:t>, </a:t>
            </a:r>
            <a:r>
              <a:rPr lang="ru-RU" sz="1800" dirty="0" err="1"/>
              <a:t>конструктори</a:t>
            </a:r>
            <a:r>
              <a:rPr lang="ru-RU" sz="1800" dirty="0"/>
              <a:t> файлового потоку </a:t>
            </a:r>
            <a:r>
              <a:rPr lang="ru-RU" sz="1800" dirty="0" err="1"/>
              <a:t>приймають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необов’язковий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другий</a:t>
            </a:r>
            <a:r>
              <a:rPr lang="ru-RU" sz="1800" b="1" dirty="0">
                <a:highlight>
                  <a:srgbClr val="00FFFF"/>
                </a:highlight>
              </a:rPr>
              <a:t> параметр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дозволяє</a:t>
            </a:r>
            <a:r>
              <a:rPr lang="ru-RU" sz="1800" dirty="0"/>
              <a:t> </a:t>
            </a:r>
            <a:r>
              <a:rPr lang="ru-RU" sz="1800" dirty="0" err="1"/>
              <a:t>вказати</a:t>
            </a:r>
            <a:r>
              <a:rPr lang="ru-RU" sz="1800" dirty="0"/>
              <a:t> </a:t>
            </a:r>
            <a:r>
              <a:rPr lang="ru-RU" sz="1800" dirty="0" err="1"/>
              <a:t>програмісту</a:t>
            </a:r>
            <a:r>
              <a:rPr lang="ru-RU" sz="1800" dirty="0"/>
              <a:t> </a:t>
            </a:r>
            <a:r>
              <a:rPr lang="ru-RU" sz="1800" dirty="0" err="1"/>
              <a:t>спосіб</a:t>
            </a:r>
            <a:r>
              <a:rPr lang="ru-RU" sz="1800" dirty="0"/>
              <a:t> </a:t>
            </a:r>
            <a:r>
              <a:rPr lang="ru-RU" sz="1800" dirty="0" err="1"/>
              <a:t>відкриття</a:t>
            </a:r>
            <a:r>
              <a:rPr lang="ru-RU" sz="1800" dirty="0"/>
              <a:t> файлу. В </a:t>
            </a:r>
            <a:r>
              <a:rPr lang="ru-RU" sz="1800" dirty="0" err="1"/>
              <a:t>якості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параметра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передавати</a:t>
            </a:r>
            <a:r>
              <a:rPr lang="ru-RU" sz="1800" dirty="0"/>
              <a:t> </a:t>
            </a:r>
            <a:r>
              <a:rPr lang="ru-RU" sz="1800" dirty="0" err="1"/>
              <a:t>наступні</a:t>
            </a:r>
            <a:r>
              <a:rPr lang="ru-RU" sz="1800" dirty="0"/>
              <a:t> флаги (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знаходяться</a:t>
            </a:r>
            <a:r>
              <a:rPr lang="ru-RU" sz="1800" dirty="0"/>
              <a:t> в </a:t>
            </a:r>
            <a:r>
              <a:rPr lang="ru-RU" sz="1800" dirty="0" err="1"/>
              <a:t>класі</a:t>
            </a:r>
            <a:r>
              <a:rPr lang="ru-RU" sz="1800" dirty="0"/>
              <a:t> </a:t>
            </a:r>
            <a:r>
              <a:rPr lang="ru-RU" sz="1800" dirty="0" err="1"/>
              <a:t>ios</a:t>
            </a:r>
            <a:r>
              <a:rPr lang="ru-RU" sz="1800" dirty="0"/>
              <a:t>):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app</a:t>
            </a:r>
            <a:r>
              <a:rPr lang="en-US" sz="1800" dirty="0"/>
              <a:t> — </a:t>
            </a:r>
            <a:r>
              <a:rPr lang="uk-UA" sz="1800" dirty="0"/>
              <a:t>відкриває файл в режимі додавання;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ate</a:t>
            </a:r>
            <a:r>
              <a:rPr lang="en-US" sz="1800" dirty="0"/>
              <a:t> — </a:t>
            </a:r>
            <a:r>
              <a:rPr lang="uk-UA" sz="1800" dirty="0"/>
              <a:t>переходить в кінець файлу перед читанням/записом;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binary</a:t>
            </a:r>
            <a:r>
              <a:rPr lang="en-US" sz="1800" dirty="0"/>
              <a:t> — </a:t>
            </a:r>
            <a:r>
              <a:rPr lang="uk-UA" sz="1800" dirty="0"/>
              <a:t>відкриває файл в бінарному режимі (замість текстового режиму);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/>
              <a:t> — </a:t>
            </a:r>
            <a:r>
              <a:rPr lang="uk-UA" sz="1800" dirty="0"/>
              <a:t>відкриває файл в режимі читання (за замовчуванням для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ifstream</a:t>
            </a:r>
            <a:r>
              <a:rPr lang="en-US" sz="1800" dirty="0"/>
              <a:t>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/>
              <a:t> — </a:t>
            </a:r>
            <a:r>
              <a:rPr lang="uk-UA" sz="1800" dirty="0"/>
              <a:t>відкриває файл в режимі запису (за замовчуванням для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en-US" sz="1800" dirty="0"/>
              <a:t>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trunc</a:t>
            </a:r>
            <a:r>
              <a:rPr lang="en-US" sz="1800" dirty="0"/>
              <a:t> — </a:t>
            </a:r>
            <a:r>
              <a:rPr lang="uk-UA" sz="1800" dirty="0"/>
              <a:t>видаляє файл, якщо він вже існує.</a:t>
            </a:r>
          </a:p>
        </p:txBody>
      </p:sp>
    </p:spTree>
    <p:extLst>
      <p:ext uri="{BB962C8B-B14F-4D97-AF65-F5344CB8AC3E}">
        <p14:creationId xmlns:p14="http://schemas.microsoft.com/office/powerpoint/2010/main" val="3933739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Режими відкриття файлів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Можна вказати відразу кілька </a:t>
            </a:r>
            <a:r>
              <a:rPr lang="uk-UA" sz="1800" dirty="0" err="1"/>
              <a:t>флагів</a:t>
            </a:r>
            <a:r>
              <a:rPr lang="uk-UA" sz="1800" dirty="0"/>
              <a:t> шляхом використання побітового АБО (|).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ifstream</a:t>
            </a:r>
            <a:r>
              <a:rPr lang="en-US" sz="1800" dirty="0"/>
              <a:t> </a:t>
            </a:r>
            <a:r>
              <a:rPr lang="uk-UA" sz="1800" dirty="0"/>
              <a:t>за замовчуванням працює в режимі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::in;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en-US" sz="1800" dirty="0"/>
              <a:t> </a:t>
            </a:r>
            <a:r>
              <a:rPr lang="uk-UA" sz="1800" dirty="0"/>
              <a:t>за замовчуванням працює в режимі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::out;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fstream</a:t>
            </a:r>
            <a:r>
              <a:rPr lang="en-US" sz="1800" dirty="0"/>
              <a:t> </a:t>
            </a:r>
            <a:r>
              <a:rPr lang="uk-UA" sz="1800" dirty="0"/>
              <a:t>за замовчуванням працює в режимі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::in </a:t>
            </a:r>
            <a:r>
              <a:rPr lang="uk-UA" sz="1800" dirty="0"/>
              <a:t>АБО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::out</a:t>
            </a:r>
            <a:r>
              <a:rPr lang="en-US" sz="1800" dirty="0"/>
              <a:t>, </a:t>
            </a:r>
            <a:r>
              <a:rPr lang="uk-UA" sz="1800" dirty="0"/>
              <a:t>що означає, що ви можете виконувати як читання вмісту файлу, так і запис даних в файл.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давайте напишемо програму, яка </a:t>
            </a:r>
            <a:r>
              <a:rPr lang="uk-UA" sz="1800" dirty="0" err="1"/>
              <a:t>додасть</a:t>
            </a:r>
            <a:r>
              <a:rPr lang="uk-UA" sz="1800" dirty="0"/>
              <a:t> два рядки в раніше створений нами файл </a:t>
            </a:r>
            <a:r>
              <a:rPr lang="en-US" sz="1800" dirty="0"/>
              <a:t>SomeText.txt: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20913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1D3F8-D777-4CD5-B73B-5BCFB335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9" y="4913715"/>
            <a:ext cx="1829055" cy="14289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0BADE9-21E2-411D-A4E5-BFC66231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24586"/>
            <a:ext cx="9934936" cy="65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3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Явне</a:t>
            </a:r>
            <a:r>
              <a:rPr lang="ru-RU" b="1" dirty="0"/>
              <a:t> </a:t>
            </a:r>
            <a:r>
              <a:rPr lang="ru-RU" b="1" dirty="0" err="1"/>
              <a:t>відкриття</a:t>
            </a:r>
            <a:r>
              <a:rPr lang="ru-RU" b="1" dirty="0"/>
              <a:t> </a:t>
            </a:r>
            <a:r>
              <a:rPr lang="ru-RU" b="1" dirty="0" err="1"/>
              <a:t>файлів</a:t>
            </a:r>
            <a:r>
              <a:rPr lang="ru-RU" b="1" dirty="0"/>
              <a:t> за </a:t>
            </a:r>
            <a:r>
              <a:rPr lang="ru-RU" b="1" dirty="0" err="1"/>
              <a:t>допомогою</a:t>
            </a:r>
            <a:r>
              <a:rPr lang="ru-RU" b="1" dirty="0"/>
              <a:t> </a:t>
            </a:r>
            <a:r>
              <a:rPr lang="ru-RU" b="1" dirty="0" err="1"/>
              <a:t>функції</a:t>
            </a:r>
            <a:r>
              <a:rPr lang="ru-RU" b="1" dirty="0"/>
              <a:t> </a:t>
            </a:r>
            <a:r>
              <a:rPr lang="ru-RU" b="1" dirty="0" err="1"/>
              <a:t>open</a:t>
            </a:r>
            <a:r>
              <a:rPr lang="ru-RU" b="1" dirty="0"/>
              <a:t>()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Точно так же, як ми явно закриваємо файл за допомогою методу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close()</a:t>
            </a:r>
            <a:r>
              <a:rPr lang="en-US" sz="1800" dirty="0"/>
              <a:t>, </a:t>
            </a:r>
            <a:r>
              <a:rPr lang="uk-UA" sz="1800" dirty="0"/>
              <a:t>ми можемо явно відкривати файл за допомогою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open()</a:t>
            </a:r>
            <a:r>
              <a:rPr lang="en-US" sz="1800" dirty="0"/>
              <a:t>. </a:t>
            </a: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open() </a:t>
            </a:r>
            <a:r>
              <a:rPr lang="uk-UA" sz="1800" dirty="0"/>
              <a:t>працює аналогічно конструкторам класу файлового вводу/виводу: приймає ім’я файлу і режим (необов’язково), в якому потрібно відкрити файл, в якості параметрів. Наприклад: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DC4C95-86EC-4C49-985D-893E3227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0" y="2472891"/>
            <a:ext cx="7662441" cy="42805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98AB1-8CD8-4F0A-B6EB-314A5763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960" y="4074947"/>
            <a:ext cx="169568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4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3074" name="Picture 2" descr="Intro to File I/O">
            <a:extLst>
              <a:ext uri="{FF2B5EF4-FFF2-40B4-BE49-F238E27FC236}">
                <a16:creationId xmlns:a16="http://schemas.microsoft.com/office/drawing/2014/main" id="{699C1018-0C6C-421D-9D7F-5CCF6569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79" y="171982"/>
            <a:ext cx="54768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のstream(I/O)を寄り道しながら理解する">
            <a:extLst>
              <a:ext uri="{FF2B5EF4-FFF2-40B4-BE49-F238E27FC236}">
                <a16:creationId xmlns:a16="http://schemas.microsoft.com/office/drawing/2014/main" id="{2101E569-BF89-49D8-AFCF-E39EED3E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04" y="4510210"/>
            <a:ext cx="4737796" cy="205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 Tutorials - Stream in java">
            <a:extLst>
              <a:ext uri="{FF2B5EF4-FFF2-40B4-BE49-F238E27FC236}">
                <a16:creationId xmlns:a16="http://schemas.microsoft.com/office/drawing/2014/main" id="{E16C4087-110E-45AB-A06E-4C0B0041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466"/>
            <a:ext cx="7708739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82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Рандомний</a:t>
            </a:r>
            <a:r>
              <a:rPr lang="ru-RU" b="1" dirty="0"/>
              <a:t> </a:t>
            </a:r>
            <a:r>
              <a:rPr lang="ru-RU" b="1" dirty="0" err="1"/>
              <a:t>файловий</a:t>
            </a:r>
            <a:r>
              <a:rPr lang="ru-RU" b="1" dirty="0"/>
              <a:t> </a:t>
            </a:r>
            <a:r>
              <a:rPr lang="ru-RU" b="1" dirty="0" err="1"/>
              <a:t>ввід</a:t>
            </a:r>
            <a:r>
              <a:rPr lang="ru-RU" b="1" dirty="0"/>
              <a:t> і </a:t>
            </a:r>
            <a:r>
              <a:rPr lang="ru-RU" b="1" dirty="0" err="1"/>
              <a:t>вивід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Файловий вказівник</a:t>
            </a:r>
            <a:endParaRPr lang="en-US" sz="1800" b="1" dirty="0">
              <a:highlight>
                <a:srgbClr val="00FFFF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Кожен клас файлового вводу/виводу містить </a:t>
            </a:r>
            <a:r>
              <a:rPr lang="uk-UA" sz="1800" b="1" dirty="0"/>
              <a:t>файловий вказівник</a:t>
            </a:r>
            <a:r>
              <a:rPr lang="uk-UA" sz="1800" dirty="0"/>
              <a:t>, який використовується для відстеження поточної позиції читання/запису даних в файлі. </a:t>
            </a:r>
            <a:r>
              <a:rPr lang="uk-UA" sz="1800" b="1" dirty="0">
                <a:highlight>
                  <a:srgbClr val="00FF00"/>
                </a:highlight>
              </a:rPr>
              <a:t>Будь-який запис в файл або читання вмісту файлу відбувається в поточному розташуванні файлового вказівника</a:t>
            </a:r>
            <a:r>
              <a:rPr lang="uk-UA" sz="1800" dirty="0"/>
              <a:t>. За замовчуванням, при відкритті файлу для читання або запису, файловий вказівник знаходиться на самому початку цього файлу. </a:t>
            </a:r>
            <a:r>
              <a:rPr lang="uk-UA" sz="1800" b="1" dirty="0">
                <a:highlight>
                  <a:srgbClr val="00FFFF"/>
                </a:highlight>
              </a:rPr>
              <a:t>Однак, якщо файл відкривається в режимі додавання, то файловий вказівник переміщається в кінець файлу, щоб користувач мав можливість додати дані в файл, а не перезаписати його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077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Рандомний</a:t>
            </a:r>
            <a:r>
              <a:rPr lang="ru-RU" b="1" dirty="0"/>
              <a:t> доступ до </a:t>
            </a:r>
            <a:r>
              <a:rPr lang="ru-RU" b="1" dirty="0" err="1"/>
              <a:t>файлів</a:t>
            </a:r>
            <a:r>
              <a:rPr lang="ru-RU" b="1" dirty="0"/>
              <a:t> за </a:t>
            </a:r>
            <a:r>
              <a:rPr lang="ru-RU" b="1" dirty="0" err="1"/>
              <a:t>допомогою</a:t>
            </a:r>
            <a:r>
              <a:rPr lang="ru-RU" b="1" dirty="0"/>
              <a:t> </a:t>
            </a:r>
            <a:r>
              <a:rPr lang="ru-RU" b="1" dirty="0" err="1"/>
              <a:t>функцій</a:t>
            </a:r>
            <a:r>
              <a:rPr lang="ru-RU" b="1" dirty="0"/>
              <a:t> </a:t>
            </a:r>
            <a:r>
              <a:rPr lang="ru-RU" b="1" dirty="0" err="1"/>
              <a:t>seekg</a:t>
            </a:r>
            <a:r>
              <a:rPr lang="ru-RU" b="1" dirty="0"/>
              <a:t>() і </a:t>
            </a:r>
            <a:r>
              <a:rPr lang="ru-RU" b="1" dirty="0" err="1"/>
              <a:t>seekp</a:t>
            </a:r>
            <a:r>
              <a:rPr lang="ru-RU" b="1" dirty="0"/>
              <a:t>()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До </a:t>
            </a:r>
            <a:r>
              <a:rPr lang="ru-RU" sz="1800" dirty="0" err="1"/>
              <a:t>цього</a:t>
            </a:r>
            <a:r>
              <a:rPr lang="ru-RU" sz="1800" dirty="0"/>
              <a:t> моменту ми </a:t>
            </a:r>
            <a:r>
              <a:rPr lang="ru-RU" sz="1800" dirty="0" err="1"/>
              <a:t>здійснювали</a:t>
            </a:r>
            <a:r>
              <a:rPr lang="ru-RU" sz="1800" dirty="0"/>
              <a:t> </a:t>
            </a:r>
            <a:r>
              <a:rPr lang="ru-RU" sz="1800" dirty="0" err="1"/>
              <a:t>послідовний</a:t>
            </a:r>
            <a:r>
              <a:rPr lang="ru-RU" sz="1800" dirty="0"/>
              <a:t> доступ до </a:t>
            </a:r>
            <a:r>
              <a:rPr lang="ru-RU" sz="1800" dirty="0" err="1"/>
              <a:t>файлів</a:t>
            </a:r>
            <a:r>
              <a:rPr lang="ru-RU" sz="1800" dirty="0"/>
              <a:t>, 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виконували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/</a:t>
            </a:r>
            <a:r>
              <a:rPr lang="ru-RU" sz="1800" dirty="0" err="1"/>
              <a:t>запис</a:t>
            </a:r>
            <a:r>
              <a:rPr lang="ru-RU" sz="1800" dirty="0"/>
              <a:t> файлу по порядку. </a:t>
            </a:r>
            <a:r>
              <a:rPr lang="ru-RU" sz="1800" b="1" dirty="0" err="1">
                <a:highlight>
                  <a:srgbClr val="00FFFF"/>
                </a:highlight>
              </a:rPr>
              <a:t>Проте</a:t>
            </a:r>
            <a:r>
              <a:rPr lang="ru-RU" sz="1800" b="1" dirty="0">
                <a:highlight>
                  <a:srgbClr val="00FFFF"/>
                </a:highlight>
              </a:rPr>
              <a:t>, ми </a:t>
            </a:r>
            <a:r>
              <a:rPr lang="ru-RU" sz="1800" b="1" dirty="0" err="1">
                <a:highlight>
                  <a:srgbClr val="00FFFF"/>
                </a:highlight>
              </a:rPr>
              <a:t>можемо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виконати</a:t>
            </a:r>
            <a:r>
              <a:rPr lang="ru-RU" sz="1800" b="1" dirty="0">
                <a:highlight>
                  <a:srgbClr val="00FFFF"/>
                </a:highlight>
              </a:rPr>
              <a:t> і </a:t>
            </a:r>
            <a:r>
              <a:rPr lang="ru-RU" sz="1800" b="1" dirty="0" err="1">
                <a:highlight>
                  <a:srgbClr val="00FFFF"/>
                </a:highlight>
              </a:rPr>
              <a:t>довільний</a:t>
            </a:r>
            <a:r>
              <a:rPr lang="ru-RU" sz="1800" b="1" dirty="0">
                <a:highlight>
                  <a:srgbClr val="00FFFF"/>
                </a:highlight>
              </a:rPr>
              <a:t> (</a:t>
            </a:r>
            <a:r>
              <a:rPr lang="ru-RU" sz="1800" b="1" dirty="0" err="1">
                <a:highlight>
                  <a:srgbClr val="00FFFF"/>
                </a:highlight>
              </a:rPr>
              <a:t>рандомний</a:t>
            </a:r>
            <a:r>
              <a:rPr lang="ru-RU" sz="1800" b="1" dirty="0">
                <a:highlight>
                  <a:srgbClr val="00FFFF"/>
                </a:highlight>
              </a:rPr>
              <a:t>) доступ до файлу (</a:t>
            </a:r>
            <a:r>
              <a:rPr lang="ru-RU" sz="1800" b="1" dirty="0" err="1">
                <a:highlight>
                  <a:srgbClr val="00FFFF"/>
                </a:highlight>
              </a:rPr>
              <a:t>тобто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переміщатися</a:t>
            </a:r>
            <a:r>
              <a:rPr lang="ru-RU" sz="1800" b="1" dirty="0">
                <a:highlight>
                  <a:srgbClr val="00FFFF"/>
                </a:highlight>
              </a:rPr>
              <a:t> по файлу, як </a:t>
            </a:r>
            <a:r>
              <a:rPr lang="ru-RU" sz="1800" b="1" dirty="0" err="1">
                <a:highlight>
                  <a:srgbClr val="00FFFF"/>
                </a:highlight>
              </a:rPr>
              <a:t>захочемо</a:t>
            </a:r>
            <a:r>
              <a:rPr lang="ru-RU" sz="1800" b="1" dirty="0">
                <a:highlight>
                  <a:srgbClr val="00FFFF"/>
                </a:highlight>
              </a:rPr>
              <a:t>)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може</a:t>
            </a:r>
            <a:r>
              <a:rPr lang="ru-RU" sz="1800" b="1" dirty="0">
                <a:highlight>
                  <a:srgbClr val="00FF00"/>
                </a:highlight>
              </a:rPr>
              <a:t> бути </a:t>
            </a:r>
            <a:r>
              <a:rPr lang="ru-RU" sz="1800" b="1" dirty="0" err="1">
                <a:highlight>
                  <a:srgbClr val="00FF00"/>
                </a:highlight>
              </a:rPr>
              <a:t>корисно</a:t>
            </a:r>
            <a:r>
              <a:rPr lang="ru-RU" sz="1800" b="1" dirty="0">
                <a:highlight>
                  <a:srgbClr val="00FF00"/>
                </a:highlight>
              </a:rPr>
              <a:t>, коли файл </a:t>
            </a:r>
            <a:r>
              <a:rPr lang="ru-RU" sz="1800" b="1" dirty="0" err="1">
                <a:highlight>
                  <a:srgbClr val="00FF00"/>
                </a:highlight>
              </a:rPr>
              <a:t>має</a:t>
            </a:r>
            <a:r>
              <a:rPr lang="ru-RU" sz="1800" b="1" dirty="0">
                <a:highlight>
                  <a:srgbClr val="00FF00"/>
                </a:highlight>
              </a:rPr>
              <a:t> великий </a:t>
            </a:r>
            <a:r>
              <a:rPr lang="ru-RU" sz="1800" b="1" dirty="0" err="1">
                <a:highlight>
                  <a:srgbClr val="00FF00"/>
                </a:highlight>
              </a:rPr>
              <a:t>вміст</a:t>
            </a:r>
            <a:r>
              <a:rPr lang="ru-RU" sz="1800" b="1" dirty="0">
                <a:highlight>
                  <a:srgbClr val="00FF00"/>
                </a:highlight>
              </a:rPr>
              <a:t>, а нам </a:t>
            </a:r>
            <a:r>
              <a:rPr lang="ru-RU" sz="1800" b="1" dirty="0" err="1">
                <a:highlight>
                  <a:srgbClr val="00FF00"/>
                </a:highlight>
              </a:rPr>
              <a:t>потрібен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всього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лише</a:t>
            </a:r>
            <a:r>
              <a:rPr lang="ru-RU" sz="1800" b="1" dirty="0">
                <a:highlight>
                  <a:srgbClr val="00FF00"/>
                </a:highlight>
              </a:rPr>
              <a:t> невеликий </a:t>
            </a:r>
            <a:r>
              <a:rPr lang="ru-RU" sz="1800" b="1" dirty="0" err="1">
                <a:highlight>
                  <a:srgbClr val="00FF00"/>
                </a:highlight>
              </a:rPr>
              <a:t>конкретний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запис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всього</a:t>
            </a:r>
            <a:r>
              <a:rPr lang="ru-RU" sz="1800" dirty="0"/>
              <a:t>. </a:t>
            </a:r>
            <a:r>
              <a:rPr lang="ru-RU" sz="1800" dirty="0" err="1"/>
              <a:t>Замість</a:t>
            </a:r>
            <a:r>
              <a:rPr lang="ru-RU" sz="1800" dirty="0"/>
              <a:t> </a:t>
            </a:r>
            <a:r>
              <a:rPr lang="ru-RU" sz="1800" dirty="0" err="1"/>
              <a:t>послідовного</a:t>
            </a:r>
            <a:r>
              <a:rPr lang="ru-RU" sz="1800" dirty="0"/>
              <a:t> доступу (коли ми переходимо до </a:t>
            </a:r>
            <a:r>
              <a:rPr lang="ru-RU" sz="1800" dirty="0" err="1"/>
              <a:t>потрібного</a:t>
            </a:r>
            <a:r>
              <a:rPr lang="ru-RU" sz="1800" dirty="0"/>
              <a:t> </a:t>
            </a:r>
            <a:r>
              <a:rPr lang="ru-RU" sz="1800" dirty="0" err="1"/>
              <a:t>запису</a:t>
            </a:r>
            <a:r>
              <a:rPr lang="ru-RU" sz="1800" dirty="0"/>
              <a:t> </a:t>
            </a:r>
            <a:r>
              <a:rPr lang="ru-RU" sz="1800" dirty="0" err="1"/>
              <a:t>починаючи</a:t>
            </a:r>
            <a:r>
              <a:rPr lang="ru-RU" sz="1800" dirty="0"/>
              <a:t> з самого початку файлу), </a:t>
            </a:r>
            <a:r>
              <a:rPr lang="ru-RU" sz="1800" b="1" dirty="0">
                <a:highlight>
                  <a:srgbClr val="00FF00"/>
                </a:highlight>
              </a:rPr>
              <a:t>ми </a:t>
            </a:r>
            <a:r>
              <a:rPr lang="ru-RU" sz="1800" b="1" dirty="0" err="1">
                <a:highlight>
                  <a:srgbClr val="00FF00"/>
                </a:highlight>
              </a:rPr>
              <a:t>можемо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здійснити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безпосередній</a:t>
            </a:r>
            <a:r>
              <a:rPr lang="ru-RU" sz="1800" b="1" dirty="0">
                <a:highlight>
                  <a:srgbClr val="00FF00"/>
                </a:highlight>
              </a:rPr>
              <a:t> доступ до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запису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Рандомний</a:t>
            </a:r>
            <a:r>
              <a:rPr lang="ru-RU" sz="1800" dirty="0"/>
              <a:t> доступ до файлу </a:t>
            </a:r>
            <a:r>
              <a:rPr lang="ru-RU" sz="1800" b="1" dirty="0" err="1">
                <a:highlight>
                  <a:srgbClr val="00FF00"/>
                </a:highlight>
              </a:rPr>
              <a:t>здійснюється</a:t>
            </a:r>
            <a:r>
              <a:rPr lang="ru-RU" sz="1800" b="1" dirty="0">
                <a:highlight>
                  <a:srgbClr val="00FF00"/>
                </a:highlight>
              </a:rPr>
              <a:t> шляхом </a:t>
            </a:r>
            <a:r>
              <a:rPr lang="ru-RU" sz="1800" b="1" dirty="0" err="1">
                <a:highlight>
                  <a:srgbClr val="00FF00"/>
                </a:highlight>
              </a:rPr>
              <a:t>маніпулювання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файловим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вказівником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seekg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 (</a:t>
            </a:r>
            <a:r>
              <a:rPr lang="ru-RU" sz="1800" dirty="0" err="1"/>
              <a:t>закінчення</a:t>
            </a:r>
            <a:r>
              <a:rPr lang="ru-RU" sz="1800" dirty="0"/>
              <a:t> “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</a:t>
            </a:r>
            <a:r>
              <a:rPr lang="ru-RU" sz="1800" dirty="0"/>
              <a:t>” = “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ru-RU" sz="1800" dirty="0"/>
              <a:t>”, </a:t>
            </a:r>
            <a:r>
              <a:rPr lang="ru-RU" sz="1800" dirty="0" err="1"/>
              <a:t>тобто</a:t>
            </a:r>
            <a:r>
              <a:rPr lang="ru-RU" sz="1800" dirty="0"/>
              <a:t> “</a:t>
            </a:r>
            <a:r>
              <a:rPr lang="ru-RU" sz="1800" dirty="0" err="1"/>
              <a:t>отримати</a:t>
            </a:r>
            <a:r>
              <a:rPr lang="ru-RU" sz="1800" dirty="0"/>
              <a:t>/</a:t>
            </a:r>
            <a:r>
              <a:rPr lang="ru-RU" sz="1800" dirty="0" err="1"/>
              <a:t>дістати</a:t>
            </a:r>
            <a:r>
              <a:rPr lang="ru-RU" sz="1800" dirty="0"/>
              <a:t>”) — для вводу, і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seekp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закінчення</a:t>
            </a:r>
            <a:r>
              <a:rPr lang="ru-RU" sz="1800" dirty="0"/>
              <a:t> “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ru-RU" sz="1800" dirty="0"/>
              <a:t>” = “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put</a:t>
            </a:r>
            <a:r>
              <a:rPr lang="ru-RU" sz="1800" dirty="0"/>
              <a:t>” (</a:t>
            </a:r>
            <a:r>
              <a:rPr lang="ru-RU" sz="1800" dirty="0" err="1"/>
              <a:t>тобто</a:t>
            </a:r>
            <a:r>
              <a:rPr lang="ru-RU" sz="1800" dirty="0"/>
              <a:t> “</a:t>
            </a:r>
            <a:r>
              <a:rPr lang="ru-RU" sz="1800" dirty="0" err="1"/>
              <a:t>покласти</a:t>
            </a:r>
            <a:r>
              <a:rPr lang="ru-RU" sz="1800" dirty="0"/>
              <a:t>/</a:t>
            </a:r>
            <a:r>
              <a:rPr lang="ru-RU" sz="1800" dirty="0" err="1"/>
              <a:t>помістити</a:t>
            </a:r>
            <a:r>
              <a:rPr lang="ru-RU" sz="1800" dirty="0"/>
              <a:t>”) — для </a:t>
            </a:r>
            <a:r>
              <a:rPr lang="ru-RU" sz="1800" dirty="0" err="1"/>
              <a:t>виводу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669635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Рандомний</a:t>
            </a:r>
            <a:r>
              <a:rPr lang="ru-RU" b="1" dirty="0"/>
              <a:t> доступ до </a:t>
            </a:r>
            <a:r>
              <a:rPr lang="ru-RU" b="1" dirty="0" err="1"/>
              <a:t>файлів</a:t>
            </a:r>
            <a:r>
              <a:rPr lang="ru-RU" b="1" dirty="0"/>
              <a:t> за </a:t>
            </a:r>
            <a:r>
              <a:rPr lang="ru-RU" b="1" dirty="0" err="1"/>
              <a:t>допомогою</a:t>
            </a:r>
            <a:r>
              <a:rPr lang="ru-RU" b="1" dirty="0"/>
              <a:t> </a:t>
            </a:r>
            <a:r>
              <a:rPr lang="ru-RU" b="1" dirty="0" err="1"/>
              <a:t>функцій</a:t>
            </a:r>
            <a:r>
              <a:rPr lang="ru-RU" b="1" dirty="0"/>
              <a:t> </a:t>
            </a:r>
            <a:r>
              <a:rPr lang="ru-RU" b="1" dirty="0" err="1"/>
              <a:t>seekg</a:t>
            </a:r>
            <a:r>
              <a:rPr lang="ru-RU" b="1" dirty="0"/>
              <a:t>() і </a:t>
            </a:r>
            <a:r>
              <a:rPr lang="ru-RU" b="1" dirty="0" err="1"/>
              <a:t>seekp</a:t>
            </a:r>
            <a:r>
              <a:rPr lang="ru-RU" b="1" dirty="0"/>
              <a:t>()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приймають наступні два параметри: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b="1" dirty="0"/>
              <a:t>   перший параметр </a:t>
            </a:r>
            <a:r>
              <a:rPr lang="uk-UA" sz="1800" dirty="0"/>
              <a:t>— це зміщення на яке слід перемістити файловий вказівник (вимірюється в байтах);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b="1" dirty="0"/>
              <a:t>   другий параметр </a:t>
            </a:r>
            <a:r>
              <a:rPr lang="uk-UA" sz="1800" dirty="0"/>
              <a:t>— це флаг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/>
              <a:t>, </a:t>
            </a:r>
            <a:r>
              <a:rPr lang="uk-UA" sz="1800" dirty="0"/>
              <a:t>який позначає місце, від якого слід відштовхуватися при виконанні зміщення.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 err="1"/>
              <a:t>Флаги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</a:t>
            </a:r>
            <a:r>
              <a:rPr lang="en-US" sz="1800" dirty="0"/>
              <a:t>, </a:t>
            </a:r>
            <a:r>
              <a:rPr lang="uk-UA" sz="1800" dirty="0"/>
              <a:t>які приймають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 якості другого параметра: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beg</a:t>
            </a:r>
            <a:r>
              <a:rPr lang="en-US" sz="1800" dirty="0"/>
              <a:t> — </a:t>
            </a:r>
            <a:r>
              <a:rPr lang="uk-UA" sz="1800" dirty="0"/>
              <a:t>зміщення відносно початку файлу (за замовчуванням);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cur</a:t>
            </a:r>
            <a:r>
              <a:rPr lang="en-US" sz="1800" dirty="0"/>
              <a:t> — </a:t>
            </a:r>
            <a:r>
              <a:rPr lang="uk-UA" sz="1800" dirty="0"/>
              <a:t>зміщення відносно поточного розташування файлового вказівника;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sz="1800" dirty="0"/>
              <a:t> — </a:t>
            </a:r>
            <a:r>
              <a:rPr lang="uk-UA" sz="1800" dirty="0"/>
              <a:t>зміщення відносно кінця файлу.</a:t>
            </a: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Додатне зміщення означає переміщення файлового вказівника в бік кінця файлу, тоді як від’ємне зміщення означає переміщення файлового вказівника в бік початку файлу. Наприклад:</a:t>
            </a:r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789229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Переміщення</a:t>
            </a:r>
            <a:r>
              <a:rPr lang="ru-RU" sz="1800" dirty="0"/>
              <a:t> в початок </a:t>
            </a:r>
            <a:r>
              <a:rPr lang="ru-RU" sz="1800" dirty="0" err="1"/>
              <a:t>або</a:t>
            </a:r>
            <a:r>
              <a:rPr lang="ru-RU" sz="1800" dirty="0"/>
              <a:t> в </a:t>
            </a:r>
            <a:r>
              <a:rPr lang="ru-RU" sz="1800" dirty="0" err="1"/>
              <a:t>кінець</a:t>
            </a:r>
            <a:r>
              <a:rPr lang="ru-RU" sz="1800" dirty="0"/>
              <a:t> файлу: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давайте поєднаємо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seekg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з файлом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SomeText.txt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135539-C83A-4843-9FE4-E35F4493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899"/>
            <a:ext cx="12192000" cy="19015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E01F46-CBD4-4BCA-BC98-D7AFC55A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141" y="2532614"/>
            <a:ext cx="6331352" cy="10722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447063-5957-4DAC-8024-009350B3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41" y="4453589"/>
            <a:ext cx="269595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15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EB731-26A3-4AEF-9E33-4D3F3C71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42" y="-1"/>
            <a:ext cx="775811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A593BC-2EBF-47D4-A23B-576AE2A6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257" y="2871708"/>
            <a:ext cx="207674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1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Є ще дві інші корисні функції 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tellg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tellp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які повертають абсолютну позицію файлового вказівника. Це корисно при визначенні розміру файлу: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56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</a:t>
            </a:r>
            <a:r>
              <a:rPr lang="ru-RU" sz="1800" dirty="0"/>
              <a:t> ми </a:t>
            </a:r>
            <a:r>
              <a:rPr lang="ru-RU" sz="1800" dirty="0" err="1"/>
              <a:t>отримали</a:t>
            </a:r>
            <a:r>
              <a:rPr lang="ru-RU" sz="1800" dirty="0"/>
              <a:t> </a:t>
            </a:r>
            <a:r>
              <a:rPr lang="ru-RU" sz="1800" dirty="0" err="1"/>
              <a:t>розмір</a:t>
            </a:r>
            <a:r>
              <a:rPr lang="ru-RU" sz="1800" dirty="0"/>
              <a:t> файлу SomeText.txt в байтах.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CD5C49-8F7E-4AFC-AD37-D16A031B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04" y="1775554"/>
            <a:ext cx="6771190" cy="28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Одночасне</a:t>
            </a:r>
            <a:r>
              <a:rPr lang="ru-RU" b="1" dirty="0"/>
              <a:t> </a:t>
            </a:r>
            <a:r>
              <a:rPr lang="ru-RU" b="1" dirty="0" err="1"/>
              <a:t>читання</a:t>
            </a:r>
            <a:r>
              <a:rPr lang="ru-RU" b="1" dirty="0"/>
              <a:t> і </a:t>
            </a:r>
            <a:r>
              <a:rPr lang="ru-RU" b="1" dirty="0" err="1"/>
              <a:t>запис</a:t>
            </a:r>
            <a:r>
              <a:rPr lang="ru-RU" b="1" dirty="0"/>
              <a:t> в файл за </a:t>
            </a:r>
            <a:r>
              <a:rPr lang="ru-RU" b="1" dirty="0" err="1"/>
              <a:t>допомогою</a:t>
            </a:r>
            <a:r>
              <a:rPr lang="ru-RU" b="1" dirty="0"/>
              <a:t> </a:t>
            </a:r>
            <a:r>
              <a:rPr lang="ru-RU" b="1" dirty="0" err="1"/>
              <a:t>fstream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fstream</a:t>
            </a:r>
            <a:r>
              <a:rPr lang="ru-RU" sz="1800" dirty="0"/>
              <a:t> (</a:t>
            </a:r>
            <a:r>
              <a:rPr lang="ru-RU" sz="1800" dirty="0" err="1"/>
              <a:t>майже</a:t>
            </a:r>
            <a:r>
              <a:rPr lang="ru-RU" sz="1800" dirty="0"/>
              <a:t>) </a:t>
            </a:r>
            <a:r>
              <a:rPr lang="ru-RU" sz="1800" dirty="0" err="1"/>
              <a:t>здатний</a:t>
            </a:r>
            <a:r>
              <a:rPr lang="ru-RU" sz="1800" dirty="0"/>
              <a:t> </a:t>
            </a:r>
            <a:r>
              <a:rPr lang="ru-RU" sz="1800" dirty="0" err="1"/>
              <a:t>одночасно</a:t>
            </a:r>
            <a:r>
              <a:rPr lang="ru-RU" sz="1800" dirty="0"/>
              <a:t> </a:t>
            </a:r>
            <a:r>
              <a:rPr lang="ru-RU" sz="1800" dirty="0" err="1"/>
              <a:t>читати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файлу і </a:t>
            </a:r>
            <a:r>
              <a:rPr lang="ru-RU" sz="1800" dirty="0" err="1"/>
              <a:t>записувати</a:t>
            </a:r>
            <a:r>
              <a:rPr lang="ru-RU" sz="1800" dirty="0"/>
              <a:t> </a:t>
            </a:r>
            <a:r>
              <a:rPr lang="ru-RU" sz="1800" dirty="0" err="1"/>
              <a:t>дані</a:t>
            </a:r>
            <a:r>
              <a:rPr lang="ru-RU" sz="1800" dirty="0"/>
              <a:t> в </a:t>
            </a:r>
            <a:r>
              <a:rPr lang="ru-RU" sz="1800" dirty="0" err="1"/>
              <a:t>нього</a:t>
            </a:r>
            <a:r>
              <a:rPr lang="ru-RU" sz="1800" dirty="0"/>
              <a:t>! Нюанс </a:t>
            </a:r>
            <a:r>
              <a:rPr lang="ru-RU" sz="1800" dirty="0" err="1"/>
              <a:t>полягає</a:t>
            </a:r>
            <a:r>
              <a:rPr lang="ru-RU" sz="1800" dirty="0"/>
              <a:t> в тому,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не можете </a:t>
            </a:r>
            <a:r>
              <a:rPr lang="ru-RU" sz="1800" dirty="0" err="1"/>
              <a:t>довільно</a:t>
            </a:r>
            <a:r>
              <a:rPr lang="ru-RU" sz="1800" dirty="0"/>
              <a:t> </a:t>
            </a:r>
            <a:r>
              <a:rPr lang="ru-RU" sz="1800" dirty="0" err="1"/>
              <a:t>переключатися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читанням</a:t>
            </a:r>
            <a:r>
              <a:rPr lang="ru-RU" sz="1800" dirty="0"/>
              <a:t> і </a:t>
            </a:r>
            <a:r>
              <a:rPr lang="ru-RU" sz="1800" dirty="0" err="1"/>
              <a:t>записом</a:t>
            </a:r>
            <a:r>
              <a:rPr lang="ru-RU" sz="1800" dirty="0"/>
              <a:t> файлу. Як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почнеться</a:t>
            </a:r>
            <a:r>
              <a:rPr lang="ru-RU" sz="1800" dirty="0"/>
              <a:t> </a:t>
            </a:r>
            <a:r>
              <a:rPr lang="ru-RU" sz="1800" dirty="0" err="1"/>
              <a:t>читання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запис</a:t>
            </a:r>
            <a:r>
              <a:rPr lang="ru-RU" sz="1800" dirty="0"/>
              <a:t> файлу, то </a:t>
            </a:r>
            <a:r>
              <a:rPr lang="ru-RU" sz="1800" dirty="0" err="1"/>
              <a:t>єдиним</a:t>
            </a:r>
            <a:r>
              <a:rPr lang="ru-RU" sz="1800" dirty="0"/>
              <a:t> способом </a:t>
            </a:r>
            <a:r>
              <a:rPr lang="ru-RU" sz="1800" dirty="0" err="1"/>
              <a:t>переключитися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читанням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записом</a:t>
            </a:r>
            <a:r>
              <a:rPr lang="ru-RU" sz="1800" dirty="0"/>
              <a:t> буде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, яка </a:t>
            </a:r>
            <a:r>
              <a:rPr lang="ru-RU" sz="1800" dirty="0" err="1"/>
              <a:t>змінить</a:t>
            </a:r>
            <a:r>
              <a:rPr lang="ru-RU" sz="1800" dirty="0"/>
              <a:t> </a:t>
            </a:r>
            <a:r>
              <a:rPr lang="ru-RU" sz="1800" dirty="0" err="1"/>
              <a:t>поточний</a:t>
            </a:r>
            <a:r>
              <a:rPr lang="ru-RU" sz="1800" dirty="0"/>
              <a:t> стан файлового </a:t>
            </a:r>
            <a:r>
              <a:rPr lang="ru-RU" sz="1800" dirty="0" err="1"/>
              <a:t>вказівника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пошук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).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не </a:t>
            </a:r>
            <a:r>
              <a:rPr lang="ru-RU" sz="1800" dirty="0" err="1"/>
              <a:t>хочете</a:t>
            </a:r>
            <a:r>
              <a:rPr lang="ru-RU" sz="1800" dirty="0"/>
              <a:t> </a:t>
            </a:r>
            <a:r>
              <a:rPr lang="ru-RU" sz="1800" dirty="0" err="1"/>
              <a:t>переміщати</a:t>
            </a:r>
            <a:r>
              <a:rPr lang="ru-RU" sz="1800" dirty="0"/>
              <a:t> </a:t>
            </a:r>
            <a:r>
              <a:rPr lang="ru-RU" sz="1800" dirty="0" err="1"/>
              <a:t>файловий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 (</a:t>
            </a:r>
            <a:r>
              <a:rPr lang="ru-RU" sz="1800" dirty="0" err="1"/>
              <a:t>бо</a:t>
            </a:r>
            <a:r>
              <a:rPr lang="ru-RU" sz="1800" dirty="0"/>
              <a:t>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знаходиться</a:t>
            </a:r>
            <a:r>
              <a:rPr lang="ru-RU" sz="1800" dirty="0"/>
              <a:t> в </a:t>
            </a:r>
            <a:r>
              <a:rPr lang="ru-RU" sz="1800" dirty="0" err="1"/>
              <a:t>потрібному</a:t>
            </a:r>
            <a:r>
              <a:rPr lang="ru-RU" sz="1800" dirty="0"/>
              <a:t> </a:t>
            </a:r>
            <a:r>
              <a:rPr lang="ru-RU" sz="1800" dirty="0" err="1"/>
              <a:t>місці</a:t>
            </a:r>
            <a:r>
              <a:rPr lang="ru-RU" sz="1800" dirty="0"/>
              <a:t>), то </a:t>
            </a:r>
            <a:r>
              <a:rPr lang="ru-RU" sz="1800" dirty="0" err="1"/>
              <a:t>ви</a:t>
            </a:r>
            <a:r>
              <a:rPr lang="ru-RU" sz="1800" dirty="0"/>
              <a:t> можете просто </a:t>
            </a:r>
            <a:r>
              <a:rPr lang="ru-RU" sz="1800" dirty="0" err="1"/>
              <a:t>виконати</a:t>
            </a:r>
            <a:r>
              <a:rPr lang="ru-RU" sz="1800" dirty="0"/>
              <a:t> </a:t>
            </a:r>
            <a:r>
              <a:rPr lang="ru-RU" sz="1800" dirty="0" err="1"/>
              <a:t>пошук</a:t>
            </a:r>
            <a:r>
              <a:rPr lang="ru-RU" sz="1800" dirty="0"/>
              <a:t> </a:t>
            </a:r>
            <a:r>
              <a:rPr lang="ru-RU" sz="1800" dirty="0" err="1"/>
              <a:t>поточних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(на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вказує</a:t>
            </a:r>
            <a:r>
              <a:rPr lang="ru-RU" sz="1800" dirty="0"/>
              <a:t> </a:t>
            </a:r>
            <a:r>
              <a:rPr lang="ru-RU" sz="1800" dirty="0" err="1"/>
              <a:t>файловий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):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Тепер</a:t>
            </a:r>
            <a:r>
              <a:rPr lang="ru-RU" sz="1800" dirty="0"/>
              <a:t> давайте </a:t>
            </a:r>
            <a:r>
              <a:rPr lang="ru-RU" sz="1800" dirty="0" err="1"/>
              <a:t>напишемо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, яка </a:t>
            </a:r>
            <a:r>
              <a:rPr lang="ru-RU" sz="1800" dirty="0" err="1"/>
              <a:t>відкриє</a:t>
            </a:r>
            <a:r>
              <a:rPr lang="ru-RU" sz="1800" dirty="0"/>
              <a:t> файл, </a:t>
            </a:r>
            <a:r>
              <a:rPr lang="ru-RU" sz="1800" dirty="0" err="1"/>
              <a:t>прочитає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і </a:t>
            </a:r>
            <a:r>
              <a:rPr lang="ru-RU" sz="1800" dirty="0" err="1"/>
              <a:t>замінить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знайдені</a:t>
            </a:r>
            <a:r>
              <a:rPr lang="ru-RU" sz="1800" dirty="0"/>
              <a:t> </a:t>
            </a:r>
            <a:r>
              <a:rPr lang="ru-RU" sz="1800" dirty="0" err="1"/>
              <a:t>голосні</a:t>
            </a:r>
            <a:r>
              <a:rPr lang="ru-RU" sz="1800" dirty="0"/>
              <a:t> </a:t>
            </a:r>
            <a:r>
              <a:rPr lang="ru-RU" sz="1800" dirty="0" err="1"/>
              <a:t>літери</a:t>
            </a:r>
            <a:r>
              <a:rPr lang="ru-RU" sz="1800" dirty="0"/>
              <a:t> на символ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84EB67-BCE9-49A6-A1CD-1D457BB4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29000"/>
            <a:ext cx="12192000" cy="12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5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4CE446-8418-4CB5-8327-D96F7720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0" y="2700236"/>
            <a:ext cx="1800476" cy="1457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66653F-0D56-462C-9CF0-D43673E7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22" y="-42823"/>
            <a:ext cx="4782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05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Інші корисні методи класів файлового вводу/виводу в мові </a:t>
            </a:r>
            <a:r>
              <a:rPr lang="en-US" sz="1800" dirty="0"/>
              <a:t>C++: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remove() </a:t>
            </a:r>
            <a:r>
              <a:rPr lang="en-US" sz="1800" dirty="0"/>
              <a:t>— </a:t>
            </a:r>
            <a:r>
              <a:rPr lang="uk-UA" sz="1800" dirty="0"/>
              <a:t>видаляє файл;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is_open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/>
              <a:t>— </a:t>
            </a:r>
            <a:r>
              <a:rPr lang="uk-UA" sz="1800" dirty="0"/>
              <a:t>повертає </a:t>
            </a:r>
            <a:r>
              <a:rPr lang="en-US" sz="1800" dirty="0"/>
              <a:t>true, </a:t>
            </a:r>
            <a:r>
              <a:rPr lang="uk-UA" sz="1800" dirty="0"/>
              <a:t>якщо потік в даний момент відкритий, і </a:t>
            </a:r>
            <a:r>
              <a:rPr lang="en-US" sz="1800" dirty="0"/>
              <a:t>false — </a:t>
            </a:r>
            <a:r>
              <a:rPr lang="uk-UA" sz="1800" dirty="0"/>
              <a:t>якщо закритий.</a:t>
            </a:r>
          </a:p>
        </p:txBody>
      </p:sp>
    </p:spTree>
    <p:extLst>
      <p:ext uri="{BB962C8B-B14F-4D97-AF65-F5344CB8AC3E}">
        <p14:creationId xmlns:p14="http://schemas.microsoft.com/office/powerpoint/2010/main" val="1424318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Попередження</a:t>
            </a:r>
            <a:r>
              <a:rPr lang="ru-RU" b="1" dirty="0"/>
              <a:t> про </a:t>
            </a:r>
            <a:r>
              <a:rPr lang="ru-RU" b="1" dirty="0" err="1"/>
              <a:t>запис</a:t>
            </a:r>
            <a:r>
              <a:rPr lang="ru-RU" b="1" dirty="0"/>
              <a:t> </a:t>
            </a:r>
            <a:r>
              <a:rPr lang="ru-RU" b="1" dirty="0" err="1"/>
              <a:t>вказівників</a:t>
            </a:r>
            <a:r>
              <a:rPr lang="ru-RU" b="1" dirty="0"/>
              <a:t> в </a:t>
            </a:r>
            <a:r>
              <a:rPr lang="ru-RU" b="1" dirty="0" err="1"/>
              <a:t>файли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записувати змінні в файл досить просто, все стає складнішим, коли ми починаємо працювати з вказівниками. Як ми вже знаємо, вказівник містить лише адресу змінної, на яку він вказує. Хоча ці адреси можна записувати в файл і зчитувати їх з файлу — це може спричиняти проблеми, тому що адреса однієї і тієї ж змінної може відрізнятися при кожному повторному запуску програми. Відповідно, хоча змінна могла перебувати за </a:t>
            </a:r>
            <a:r>
              <a:rPr lang="uk-UA" sz="1800" dirty="0" err="1"/>
              <a:t>адресою</a:t>
            </a:r>
            <a:r>
              <a:rPr lang="uk-UA" sz="1800" dirty="0"/>
              <a:t> 003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AFCD4</a:t>
            </a:r>
            <a:r>
              <a:rPr lang="en-US" sz="1800" dirty="0"/>
              <a:t>, </a:t>
            </a:r>
            <a:r>
              <a:rPr lang="uk-UA" sz="1800" dirty="0"/>
              <a:t>коли ви записували цю адресу на диск (в будь-який файл), при повторному запуску програми вона вже може знаходитися за іншою </a:t>
            </a:r>
            <a:r>
              <a:rPr lang="uk-UA" sz="1800" dirty="0" err="1"/>
              <a:t>адресою</a:t>
            </a:r>
            <a:r>
              <a:rPr lang="uk-UA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припустимо, що у нас є змінна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/>
              <a:t>int, </a:t>
            </a:r>
            <a:r>
              <a:rPr lang="uk-UA" sz="1800" dirty="0"/>
              <a:t>яка знаходиться за </a:t>
            </a:r>
            <a:r>
              <a:rPr lang="uk-UA" sz="1800" dirty="0" err="1"/>
              <a:t>адресою</a:t>
            </a:r>
            <a:r>
              <a:rPr lang="uk-UA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</a:t>
            </a:r>
            <a:r>
              <a:rPr lang="en-US" sz="1800" dirty="0"/>
              <a:t>AFCD4. </a:t>
            </a:r>
            <a:r>
              <a:rPr lang="uk-UA" sz="1800" dirty="0"/>
              <a:t>Ми присвоюємо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 </a:t>
            </a:r>
            <a:r>
              <a:rPr lang="uk-UA" sz="1800" dirty="0"/>
              <a:t>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uk-UA" sz="1800" dirty="0"/>
              <a:t>. Потім оголошуємо 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, </a:t>
            </a:r>
            <a:r>
              <a:rPr lang="uk-UA" sz="1800" dirty="0"/>
              <a:t>який вказує 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 (</a:t>
            </a:r>
            <a:r>
              <a:rPr lang="uk-UA" sz="1800" dirty="0" err="1"/>
              <a:t>адресою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 </a:t>
            </a:r>
            <a:r>
              <a:rPr lang="uk-UA" sz="1800" dirty="0"/>
              <a:t>є 003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AFCD4</a:t>
            </a:r>
            <a:r>
              <a:rPr lang="en-US" sz="1800" dirty="0"/>
              <a:t>). </a:t>
            </a:r>
            <a:r>
              <a:rPr lang="uk-UA" sz="1800" dirty="0"/>
              <a:t>Ми записуємо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uk-UA" sz="1800" dirty="0"/>
              <a:t> і значення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003AFCD4</a:t>
            </a:r>
            <a:r>
              <a:rPr lang="en-US" sz="1800" dirty="0"/>
              <a:t>) </a:t>
            </a:r>
            <a:r>
              <a:rPr lang="uk-UA" sz="1800" dirty="0"/>
              <a:t>в будь-який файл.</a:t>
            </a:r>
          </a:p>
        </p:txBody>
      </p:sp>
    </p:spTree>
    <p:extLst>
      <p:ext uri="{BB962C8B-B14F-4D97-AF65-F5344CB8AC3E}">
        <p14:creationId xmlns:p14="http://schemas.microsoft.com/office/powerpoint/2010/main" val="41632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файлу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Відповідно, </a:t>
            </a:r>
            <a:r>
              <a:rPr lang="uk-UA" sz="1800" b="1" dirty="0">
                <a:highlight>
                  <a:srgbClr val="00FFFF"/>
                </a:highlight>
              </a:rPr>
              <a:t>потоки</a:t>
            </a:r>
            <a:r>
              <a:rPr lang="uk-UA" sz="1800" dirty="0"/>
              <a:t> бувають </a:t>
            </a:r>
            <a:r>
              <a:rPr lang="uk-UA" sz="1800" b="1" dirty="0">
                <a:highlight>
                  <a:srgbClr val="00FFFF"/>
                </a:highlight>
              </a:rPr>
              <a:t>текстові</a:t>
            </a:r>
            <a:r>
              <a:rPr lang="uk-UA" sz="1800" dirty="0"/>
              <a:t> або </a:t>
            </a:r>
            <a:r>
              <a:rPr lang="uk-UA" sz="1800" b="1" dirty="0">
                <a:highlight>
                  <a:srgbClr val="00FFFF"/>
                </a:highlight>
              </a:rPr>
              <a:t>бінарні</a:t>
            </a:r>
            <a:r>
              <a:rPr lang="uk-UA" sz="1800" dirty="0"/>
              <a:t>. Однак, незалежно від того, до якої категорії належить потік, </a:t>
            </a:r>
            <a:r>
              <a:rPr lang="uk-UA" sz="1800" b="1" dirty="0">
                <a:highlight>
                  <a:srgbClr val="00FFFF"/>
                </a:highlight>
              </a:rPr>
              <a:t>дані в ньому фактично зберігаються у двійковому форматі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Просто в текстових файлах для поділу на рядки всередині символьних послідовностей застосовується символ «новий рядок».</a:t>
            </a:r>
            <a:endParaRPr lang="en-US" sz="1800" b="1" dirty="0">
              <a:highlight>
                <a:srgbClr val="FF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</a:t>
            </a:r>
            <a:r>
              <a:rPr lang="uk-UA" sz="1800" dirty="0" err="1"/>
              <a:t>уроці</a:t>
            </a:r>
            <a:r>
              <a:rPr lang="uk-UA" sz="1800" dirty="0"/>
              <a:t> ми</a:t>
            </a:r>
            <a:r>
              <a:rPr lang="ru-RU" sz="1800" dirty="0"/>
              <a:t> </a:t>
            </a:r>
            <a:r>
              <a:rPr lang="ru-RU" sz="1800" dirty="0" err="1"/>
              <a:t>почнемо</a:t>
            </a:r>
            <a:r>
              <a:rPr lang="ru-RU" sz="1800" dirty="0"/>
              <a:t> </a:t>
            </a:r>
            <a:r>
              <a:rPr lang="uk-UA" sz="1800" dirty="0"/>
              <a:t>розглядати класичний спосіб взаємодії з файлами в </a:t>
            </a:r>
            <a:r>
              <a:rPr lang="en-US" sz="1800" dirty="0"/>
              <a:t>C/C++, </a:t>
            </a:r>
            <a:r>
              <a:rPr lang="uk-UA" sz="1800" dirty="0"/>
              <a:t>який ґрунтується на використанні бібліотеки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/>
              <a:t>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cstdio</a:t>
            </a:r>
            <a:r>
              <a:rPr lang="en-US" sz="1800" dirty="0"/>
              <a:t>). </a:t>
            </a:r>
            <a:r>
              <a:rPr lang="uk-UA" sz="1800" dirty="0"/>
              <a:t>У цьому підході для доступу до даних використовується </a:t>
            </a:r>
            <a:r>
              <a:rPr lang="uk-UA" sz="1800" b="1" dirty="0"/>
              <a:t>структура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/>
              <a:t>. </a:t>
            </a:r>
            <a:r>
              <a:rPr lang="uk-UA" sz="1800" dirty="0"/>
              <a:t>Альтернативним механізмом є робота з потоками й бібліотеками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fstream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ifstream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/>
              <a:t>.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92420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Попередження</a:t>
            </a:r>
            <a:r>
              <a:rPr lang="ru-RU" b="1" dirty="0"/>
              <a:t> про </a:t>
            </a:r>
            <a:r>
              <a:rPr lang="ru-RU" b="1" dirty="0" err="1"/>
              <a:t>запис</a:t>
            </a:r>
            <a:r>
              <a:rPr lang="ru-RU" b="1" dirty="0"/>
              <a:t> </a:t>
            </a:r>
            <a:r>
              <a:rPr lang="ru-RU" b="1" dirty="0" err="1"/>
              <a:t>вказівників</a:t>
            </a:r>
            <a:r>
              <a:rPr lang="ru-RU" b="1" dirty="0"/>
              <a:t> в </a:t>
            </a:r>
            <a:r>
              <a:rPr lang="ru-RU" b="1" dirty="0" err="1"/>
              <a:t>файли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кілька тижнів ми знову запускаємо цю програму і намагаємося вилучити значення з файлу. Ми вилучаємо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uk-UA" sz="1800" dirty="0"/>
              <a:t> в змінну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, </a:t>
            </a:r>
            <a:r>
              <a:rPr lang="uk-UA" sz="1800" dirty="0"/>
              <a:t>яка в поточній програмі вже знаходиться за </a:t>
            </a:r>
            <a:r>
              <a:rPr lang="uk-UA" sz="1800" dirty="0" err="1"/>
              <a:t>адресою</a:t>
            </a:r>
            <a:r>
              <a:rPr lang="uk-UA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0034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FD90</a:t>
            </a:r>
            <a:r>
              <a:rPr lang="en-US" sz="1800" dirty="0"/>
              <a:t>. </a:t>
            </a:r>
            <a:r>
              <a:rPr lang="uk-UA" sz="1800" dirty="0"/>
              <a:t>Далі ми вилучаємо адресу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AFCD4</a:t>
            </a:r>
            <a:r>
              <a:rPr lang="en-US" sz="1800" dirty="0"/>
              <a:t> </a:t>
            </a:r>
            <a:r>
              <a:rPr lang="uk-UA" sz="1800" dirty="0"/>
              <a:t>у 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 </a:t>
            </a:r>
            <a:r>
              <a:rPr lang="uk-UA" sz="1800" dirty="0"/>
              <a:t>вказує на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AFCD4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 </a:t>
            </a:r>
            <a:r>
              <a:rPr lang="uk-UA" sz="1800" dirty="0"/>
              <a:t>знаходиться за </a:t>
            </a:r>
            <a:r>
              <a:rPr lang="uk-UA" sz="1800" dirty="0" err="1"/>
              <a:t>адресою</a:t>
            </a:r>
            <a:r>
              <a:rPr lang="uk-UA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0034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FD90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 </a:t>
            </a:r>
            <a:r>
              <a:rPr lang="uk-UA" sz="1800" dirty="0"/>
              <a:t>більше не вказує 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someValue</a:t>
            </a:r>
            <a:r>
              <a:rPr lang="en-US" sz="1800" dirty="0"/>
              <a:t>, </a:t>
            </a:r>
            <a:r>
              <a:rPr lang="uk-UA" sz="1800" dirty="0"/>
              <a:t>і спроба доступу до значення адреси, яку зберігає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pnValue</a:t>
            </a:r>
            <a:r>
              <a:rPr lang="en-US" sz="1800" dirty="0"/>
              <a:t>, </a:t>
            </a:r>
            <a:r>
              <a:rPr lang="uk-UA" sz="1800" dirty="0"/>
              <a:t>призведе до неприємностей.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Не зберігайте адреси змінних в файлах. Змінні, які спочатку знаходилися за одними адресами, при повторному запуску програми можуть перебувати вже за іншими адресами.</a:t>
            </a:r>
          </a:p>
        </p:txBody>
      </p:sp>
    </p:spTree>
    <p:extLst>
      <p:ext uri="{BB962C8B-B14F-4D97-AF65-F5344CB8AC3E}">
        <p14:creationId xmlns:p14="http://schemas.microsoft.com/office/powerpoint/2010/main" val="3725920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hlinkClick r:id="rId2"/>
              </a:rPr>
              <a:t>https://www.geeksforgeeks.org/cpp-program-to-get-the-list-of-files-in-a-directory/</a:t>
            </a:r>
            <a:r>
              <a:rPr lang="ru-RU" sz="1800" dirty="0"/>
              <a:t> 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12353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66906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43955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06230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745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файлу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</a:t>
            </a:r>
            <a:r>
              <a:rPr lang="uk-UA" sz="1800" b="1" dirty="0">
                <a:highlight>
                  <a:srgbClr val="00FFFF"/>
                </a:highlight>
              </a:rPr>
              <a:t>файл</a:t>
            </a:r>
            <a:r>
              <a:rPr lang="uk-UA" sz="1800" dirty="0"/>
              <a:t> потрібно </a:t>
            </a:r>
            <a:r>
              <a:rPr lang="uk-UA" sz="1800" b="1" dirty="0">
                <a:highlight>
                  <a:srgbClr val="00FFFF"/>
                </a:highlight>
              </a:rPr>
              <a:t>описати</a:t>
            </a:r>
            <a:r>
              <a:rPr lang="uk-UA" sz="1800" dirty="0"/>
              <a:t> (як і будь-який інший об'єкт програми). Після чого нам потрібно </a:t>
            </a:r>
            <a:r>
              <a:rPr lang="uk-UA" sz="1800" b="1" dirty="0">
                <a:highlight>
                  <a:srgbClr val="00FF00"/>
                </a:highlight>
              </a:rPr>
              <a:t>відкрити</a:t>
            </a:r>
            <a:r>
              <a:rPr lang="uk-UA" sz="1800" dirty="0"/>
              <a:t> його, створивши цією дією зв'язок нашої програми з деяким зовнішнім носієм інформації. Після цього можна приступати до обробки файлу, наприклад, </a:t>
            </a:r>
            <a:r>
              <a:rPr lang="uk-UA" sz="1800" b="1" dirty="0">
                <a:highlight>
                  <a:srgbClr val="FFFF00"/>
                </a:highlight>
              </a:rPr>
              <a:t>записувати</a:t>
            </a:r>
            <a:r>
              <a:rPr lang="uk-UA" sz="1800" dirty="0"/>
              <a:t> в нього дані, створені або </a:t>
            </a:r>
            <a:r>
              <a:rPr lang="uk-UA" sz="1800" b="1" dirty="0">
                <a:highlight>
                  <a:srgbClr val="FFFF00"/>
                </a:highlight>
              </a:rPr>
              <a:t>модифіковані</a:t>
            </a:r>
            <a:r>
              <a:rPr lang="uk-UA" sz="1800" dirty="0"/>
              <a:t> в програмі; </a:t>
            </a:r>
            <a:r>
              <a:rPr lang="uk-UA" sz="1800" b="1" dirty="0">
                <a:highlight>
                  <a:srgbClr val="FFFF00"/>
                </a:highlight>
              </a:rPr>
              <a:t>читати дані з файлу</a:t>
            </a:r>
            <a:r>
              <a:rPr lang="uk-UA" sz="1800" dirty="0"/>
              <a:t>; виконувати операції </a:t>
            </a:r>
            <a:r>
              <a:rPr lang="uk-UA" sz="1800" b="1" dirty="0">
                <a:highlight>
                  <a:srgbClr val="FFFF00"/>
                </a:highlight>
              </a:rPr>
              <a:t>пошуку</a:t>
            </a:r>
            <a:r>
              <a:rPr lang="uk-UA" sz="1800" dirty="0"/>
              <a:t> даних тощо. Після завершення роботи з файлом ми повинні його </a:t>
            </a:r>
            <a:r>
              <a:rPr lang="uk-UA" sz="1800" b="1" dirty="0">
                <a:highlight>
                  <a:srgbClr val="FF00FF"/>
                </a:highlight>
              </a:rPr>
              <a:t>закрити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Програма отримує доступ до потрібного нам файлу за допомогою </a:t>
            </a:r>
            <a:r>
              <a:rPr lang="uk-UA" sz="1800" b="1" dirty="0">
                <a:highlight>
                  <a:srgbClr val="00FF00"/>
                </a:highlight>
              </a:rPr>
              <a:t>покажчика</a:t>
            </a:r>
            <a:r>
              <a:rPr lang="uk-UA" sz="1800" dirty="0"/>
              <a:t> (файлової змінної) на </a:t>
            </a:r>
            <a:r>
              <a:rPr lang="uk-UA" sz="1800" b="1" dirty="0">
                <a:highlight>
                  <a:srgbClr val="00FF00"/>
                </a:highlight>
              </a:rPr>
              <a:t>структуру типу </a:t>
            </a:r>
            <a:r>
              <a:rPr lang="en-US" sz="1800" b="1" dirty="0">
                <a:highlight>
                  <a:srgbClr val="00FF00"/>
                </a:highlight>
              </a:rPr>
              <a:t>FILE</a:t>
            </a:r>
            <a:r>
              <a:rPr lang="en-US" sz="1800" dirty="0"/>
              <a:t>, </a:t>
            </a:r>
            <a:r>
              <a:rPr lang="uk-UA" sz="1800" dirty="0"/>
              <a:t>яка визначена у файлі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Ця структура містить необхідні поля для роботи з файлами</a:t>
            </a:r>
            <a:r>
              <a:rPr lang="uk-UA" sz="1800" dirty="0"/>
              <a:t>. Наприклад,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поточний покажчик буфера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поточний лічильник байтів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базова адреса буфера вводу-виводу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номер файлу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72027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Робота з файлами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Спочатку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необхідно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створити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покажчик</a:t>
            </a:r>
            <a:r>
              <a:rPr lang="ru-RU" sz="1800" b="1" dirty="0">
                <a:highlight>
                  <a:srgbClr val="00FF00"/>
                </a:highlight>
              </a:rPr>
              <a:t> на структуру FILE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далі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ініціалізується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результаті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відкриття</a:t>
            </a:r>
            <a:r>
              <a:rPr lang="ru-RU" sz="1800" b="1" dirty="0">
                <a:highlight>
                  <a:srgbClr val="FFFF00"/>
                </a:highlight>
              </a:rPr>
              <a:t> файлу</a:t>
            </a:r>
            <a:r>
              <a:rPr lang="ru-RU" sz="1800" dirty="0"/>
              <a:t>. </a:t>
            </a:r>
            <a:r>
              <a:rPr lang="ru-RU" sz="1800" dirty="0" err="1"/>
              <a:t>Уся</a:t>
            </a:r>
            <a:r>
              <a:rPr lang="ru-RU" sz="1800" dirty="0"/>
              <a:t> </a:t>
            </a:r>
            <a:r>
              <a:rPr lang="ru-RU" sz="1800" dirty="0" err="1"/>
              <a:t>подальша</a:t>
            </a:r>
            <a:r>
              <a:rPr lang="ru-RU" sz="1800" dirty="0"/>
              <a:t> робота з файлом </a:t>
            </a:r>
            <a:r>
              <a:rPr lang="ru-RU" sz="1800" dirty="0" err="1"/>
              <a:t>відбуватиметься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через </a:t>
            </a:r>
            <a:r>
              <a:rPr lang="ru-RU" sz="1800" b="1" dirty="0" err="1">
                <a:highlight>
                  <a:srgbClr val="00FF00"/>
                </a:highlight>
              </a:rPr>
              <a:t>цей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покажчик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Загальний</a:t>
            </a:r>
            <a:r>
              <a:rPr lang="ru-RU" sz="1800" dirty="0"/>
              <a:t> синтаксис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покажчика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 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ім’я_покажчика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можливі</a:t>
            </a:r>
            <a:r>
              <a:rPr lang="ru-RU" sz="1800" dirty="0"/>
              <a:t> </a:t>
            </a:r>
            <a:r>
              <a:rPr lang="ru-RU" sz="1800" dirty="0" err="1"/>
              <a:t>ситуації</a:t>
            </a:r>
            <a:r>
              <a:rPr lang="ru-RU" sz="1800" dirty="0"/>
              <a:t>, коли в </a:t>
            </a:r>
            <a:r>
              <a:rPr lang="ru-RU" sz="1800" dirty="0" err="1"/>
              <a:t>програмі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працювати</a:t>
            </a:r>
            <a:r>
              <a:rPr lang="ru-RU" sz="1800" dirty="0"/>
              <a:t> з </a:t>
            </a:r>
            <a:r>
              <a:rPr lang="ru-RU" sz="1800" dirty="0" err="1"/>
              <a:t>декількома</a:t>
            </a:r>
            <a:r>
              <a:rPr lang="ru-RU" sz="1800" dirty="0"/>
              <a:t> файлами. 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покажчика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виглядати</a:t>
            </a:r>
            <a:r>
              <a:rPr lang="ru-RU" sz="1800" dirty="0"/>
              <a:t> так: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 &lt;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ім’я_покажчика1&gt;, &lt;ім’я_покажчика2&gt;, ...., &lt;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ім’я_покажчика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N&gt;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2F2AA-E3E2-40A3-8C14-0C6C4A18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1" y="5070254"/>
            <a:ext cx="3524431" cy="7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5676</Words>
  <Application>Microsoft Office PowerPoint</Application>
  <PresentationFormat>Широкий екран</PresentationFormat>
  <Paragraphs>383</Paragraphs>
  <Slides>75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75</vt:i4>
      </vt:variant>
    </vt:vector>
  </HeadingPairs>
  <TitlesOfParts>
    <vt:vector size="81" baseType="lpstr">
      <vt:lpstr>Arial</vt:lpstr>
      <vt:lpstr>Calibri</vt:lpstr>
      <vt:lpstr>Consolas</vt:lpstr>
      <vt:lpstr>Open Sans</vt:lpstr>
      <vt:lpstr>Tahoma</vt:lpstr>
      <vt:lpstr>Тема Office</vt:lpstr>
      <vt:lpstr>Робота з файлами</vt:lpstr>
      <vt:lpstr>Поняття файлу</vt:lpstr>
      <vt:lpstr>Поняття файлу</vt:lpstr>
      <vt:lpstr>Поняття файлу</vt:lpstr>
      <vt:lpstr>_</vt:lpstr>
      <vt:lpstr>_</vt:lpstr>
      <vt:lpstr>Поняття файлу</vt:lpstr>
      <vt:lpstr>Поняття файлу</vt:lpstr>
      <vt:lpstr>Робота з файлами</vt:lpstr>
      <vt:lpstr>Робота з файлами</vt:lpstr>
      <vt:lpstr>Робота з файлами</vt:lpstr>
      <vt:lpstr>_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Робота з файлами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Пошук файлів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Базовий файловий ввід і вивід</vt:lpstr>
      <vt:lpstr>Класи файлового вводу/виводу</vt:lpstr>
      <vt:lpstr>Файловий вивід</vt:lpstr>
      <vt:lpstr>Файловий ввід</vt:lpstr>
      <vt:lpstr>Файловий ввід</vt:lpstr>
      <vt:lpstr>Буферизований вивід</vt:lpstr>
      <vt:lpstr>Буферизований вивід</vt:lpstr>
      <vt:lpstr>Режими відкриття файлів</vt:lpstr>
      <vt:lpstr>Режими відкриття файлів</vt:lpstr>
      <vt:lpstr>_</vt:lpstr>
      <vt:lpstr>Явне відкриття файлів за допомогою функції open()</vt:lpstr>
      <vt:lpstr>Рандомний файловий ввід і вивід</vt:lpstr>
      <vt:lpstr>Рандомний доступ до файлів за допомогою функцій seekg() і seekp()</vt:lpstr>
      <vt:lpstr>Рандомний доступ до файлів за допомогою функцій seekg() і seekp()</vt:lpstr>
      <vt:lpstr>_</vt:lpstr>
      <vt:lpstr>_</vt:lpstr>
      <vt:lpstr>_</vt:lpstr>
      <vt:lpstr>Одночасне читання і запис в файл за допомогою fstream</vt:lpstr>
      <vt:lpstr>_</vt:lpstr>
      <vt:lpstr>_</vt:lpstr>
      <vt:lpstr>Попередження про запис вказівників в файли</vt:lpstr>
      <vt:lpstr>Попередження про запис вказівників в файли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157</cp:revision>
  <dcterms:created xsi:type="dcterms:W3CDTF">2021-08-19T17:51:13Z</dcterms:created>
  <dcterms:modified xsi:type="dcterms:W3CDTF">2024-03-13T19:29:56Z</dcterms:modified>
</cp:coreProperties>
</file>